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4"/>
  </p:notesMasterIdLst>
  <p:sldIdLst>
    <p:sldId id="256" r:id="rId4"/>
    <p:sldId id="263" r:id="rId5"/>
    <p:sldId id="262" r:id="rId6"/>
    <p:sldId id="289" r:id="rId7"/>
    <p:sldId id="290" r:id="rId8"/>
    <p:sldId id="293" r:id="rId9"/>
    <p:sldId id="285" r:id="rId10"/>
    <p:sldId id="268" r:id="rId11"/>
    <p:sldId id="264" r:id="rId12"/>
    <p:sldId id="265" r:id="rId13"/>
    <p:sldId id="273" r:id="rId14"/>
    <p:sldId id="301" r:id="rId15"/>
    <p:sldId id="303" r:id="rId16"/>
    <p:sldId id="320" r:id="rId17"/>
    <p:sldId id="266" r:id="rId18"/>
    <p:sldId id="275" r:id="rId19"/>
    <p:sldId id="276" r:id="rId20"/>
    <p:sldId id="267" r:id="rId21"/>
    <p:sldId id="269" r:id="rId22"/>
    <p:sldId id="270" r:id="rId23"/>
    <p:sldId id="260" r:id="rId24"/>
    <p:sldId id="271" r:id="rId25"/>
    <p:sldId id="336" r:id="rId26"/>
    <p:sldId id="325" r:id="rId27"/>
    <p:sldId id="338" r:id="rId28"/>
    <p:sldId id="339" r:id="rId29"/>
    <p:sldId id="337" r:id="rId30"/>
    <p:sldId id="335" r:id="rId31"/>
    <p:sldId id="334" r:id="rId32"/>
    <p:sldId id="33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4660"/>
  </p:normalViewPr>
  <p:slideViewPr>
    <p:cSldViewPr snapToGrid="0">
      <p:cViewPr>
        <p:scale>
          <a:sx n="86" d="100"/>
          <a:sy n="86" d="100"/>
        </p:scale>
        <p:origin x="-1590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16EDF6-A2E1-403C-AF37-C7D68B84DC4C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0357B6F-BA4F-4EAE-9F83-31FAF475190D}">
      <dgm:prSet phldrT="[Metin]"/>
      <dgm:spPr/>
      <dgm:t>
        <a:bodyPr/>
        <a:lstStyle/>
        <a:p>
          <a:r>
            <a:rPr lang="tr-TR" dirty="0" smtClean="0">
              <a:latin typeface="Impact" pitchFamily="34" charset="0"/>
            </a:rPr>
            <a:t>Genetik</a:t>
          </a:r>
          <a:endParaRPr lang="tr-TR" dirty="0">
            <a:latin typeface="Impact" pitchFamily="34" charset="0"/>
          </a:endParaRPr>
        </a:p>
      </dgm:t>
    </dgm:pt>
    <dgm:pt modelId="{1884D5AE-EEB7-4EB5-A42E-353CDBE4E546}" type="parTrans" cxnId="{D15CFDB8-9739-4714-8EA5-AA7543065845}">
      <dgm:prSet/>
      <dgm:spPr/>
      <dgm:t>
        <a:bodyPr/>
        <a:lstStyle/>
        <a:p>
          <a:endParaRPr lang="tr-TR"/>
        </a:p>
      </dgm:t>
    </dgm:pt>
    <dgm:pt modelId="{8E9619C3-1F9D-4BE3-8A4A-0F5AB5455A6F}" type="sibTrans" cxnId="{D15CFDB8-9739-4714-8EA5-AA7543065845}">
      <dgm:prSet/>
      <dgm:spPr>
        <a:solidFill>
          <a:srgbClr val="C00000"/>
        </a:solidFill>
      </dgm:spPr>
      <dgm:t>
        <a:bodyPr/>
        <a:lstStyle/>
        <a:p>
          <a:endParaRPr lang="tr-TR"/>
        </a:p>
      </dgm:t>
    </dgm:pt>
    <dgm:pt modelId="{F713AEC4-D023-406E-973B-1314A39F50A3}">
      <dgm:prSet phldrT="[Metin]"/>
      <dgm:spPr/>
      <dgm:t>
        <a:bodyPr/>
        <a:lstStyle/>
        <a:p>
          <a:r>
            <a:rPr lang="tr-TR" dirty="0" smtClean="0">
              <a:latin typeface="Impact" pitchFamily="34" charset="0"/>
            </a:rPr>
            <a:t>Laboratuvar</a:t>
          </a:r>
          <a:endParaRPr lang="tr-TR" dirty="0">
            <a:latin typeface="Impact" pitchFamily="34" charset="0"/>
          </a:endParaRPr>
        </a:p>
      </dgm:t>
    </dgm:pt>
    <dgm:pt modelId="{3669536C-8953-454D-A97C-B22CC1D32F20}" type="parTrans" cxnId="{38121AFD-ECCD-4692-9281-BB348B4D4EE5}">
      <dgm:prSet/>
      <dgm:spPr/>
      <dgm:t>
        <a:bodyPr/>
        <a:lstStyle/>
        <a:p>
          <a:endParaRPr lang="tr-TR"/>
        </a:p>
      </dgm:t>
    </dgm:pt>
    <dgm:pt modelId="{166ADACA-3D0B-4698-B367-3170BB45E86B}" type="sibTrans" cxnId="{38121AFD-ECCD-4692-9281-BB348B4D4EE5}">
      <dgm:prSet/>
      <dgm:spPr>
        <a:solidFill>
          <a:srgbClr val="C00000"/>
        </a:solidFill>
      </dgm:spPr>
      <dgm:t>
        <a:bodyPr/>
        <a:lstStyle/>
        <a:p>
          <a:endParaRPr lang="tr-TR"/>
        </a:p>
      </dgm:t>
    </dgm:pt>
    <dgm:pt modelId="{A0AEE72C-0BF8-4BCF-A9C4-F4501A1CA93B}">
      <dgm:prSet phldrT="[Metin]"/>
      <dgm:spPr/>
      <dgm:t>
        <a:bodyPr/>
        <a:lstStyle/>
        <a:p>
          <a:r>
            <a:rPr lang="tr-TR" dirty="0" smtClean="0">
              <a:latin typeface="Impact" pitchFamily="34" charset="0"/>
            </a:rPr>
            <a:t>Bilişim</a:t>
          </a:r>
          <a:endParaRPr lang="tr-TR" dirty="0">
            <a:latin typeface="Impact" pitchFamily="34" charset="0"/>
          </a:endParaRPr>
        </a:p>
      </dgm:t>
    </dgm:pt>
    <dgm:pt modelId="{2D7B7C18-B296-4178-ACE5-21E420D82BE9}" type="parTrans" cxnId="{B8F81EF7-F841-4099-96D0-F71F4BB0F557}">
      <dgm:prSet/>
      <dgm:spPr/>
      <dgm:t>
        <a:bodyPr/>
        <a:lstStyle/>
        <a:p>
          <a:endParaRPr lang="tr-TR"/>
        </a:p>
      </dgm:t>
    </dgm:pt>
    <dgm:pt modelId="{F10F4206-C84C-49AB-A942-1A5D87A7E626}" type="sibTrans" cxnId="{B8F81EF7-F841-4099-96D0-F71F4BB0F557}">
      <dgm:prSet/>
      <dgm:spPr>
        <a:solidFill>
          <a:srgbClr val="C00000"/>
        </a:solidFill>
      </dgm:spPr>
      <dgm:t>
        <a:bodyPr/>
        <a:lstStyle/>
        <a:p>
          <a:endParaRPr lang="tr-TR"/>
        </a:p>
      </dgm:t>
    </dgm:pt>
    <dgm:pt modelId="{9CA94414-686A-4A68-9FA8-258E107CA107}" type="pres">
      <dgm:prSet presAssocID="{2A16EDF6-A2E1-403C-AF37-C7D68B84DC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D0D3AE8-7363-49D0-954F-80E71D05BF98}" type="pres">
      <dgm:prSet presAssocID="{00357B6F-BA4F-4EAE-9F83-31FAF475190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DDACA7-4553-45E6-8585-3434147E07FC}" type="pres">
      <dgm:prSet presAssocID="{8E9619C3-1F9D-4BE3-8A4A-0F5AB5455A6F}" presName="sibTrans" presStyleLbl="sibTrans2D1" presStyleIdx="0" presStyleCnt="3"/>
      <dgm:spPr/>
      <dgm:t>
        <a:bodyPr/>
        <a:lstStyle/>
        <a:p>
          <a:endParaRPr lang="tr-TR"/>
        </a:p>
      </dgm:t>
    </dgm:pt>
    <dgm:pt modelId="{E33F6F93-4748-4E41-A690-8D89EC60E1E4}" type="pres">
      <dgm:prSet presAssocID="{8E9619C3-1F9D-4BE3-8A4A-0F5AB5455A6F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922146D8-80BF-4DA4-86FF-4FBF2AA977F7}" type="pres">
      <dgm:prSet presAssocID="{F713AEC4-D023-406E-973B-1314A39F50A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1350A1-E02C-4EEF-B442-72787C62E390}" type="pres">
      <dgm:prSet presAssocID="{166ADACA-3D0B-4698-B367-3170BB45E86B}" presName="sibTrans" presStyleLbl="sibTrans2D1" presStyleIdx="1" presStyleCnt="3"/>
      <dgm:spPr/>
      <dgm:t>
        <a:bodyPr/>
        <a:lstStyle/>
        <a:p>
          <a:endParaRPr lang="tr-TR"/>
        </a:p>
      </dgm:t>
    </dgm:pt>
    <dgm:pt modelId="{6D00DE2F-4E81-4204-A022-3775A7A45637}" type="pres">
      <dgm:prSet presAssocID="{166ADACA-3D0B-4698-B367-3170BB45E86B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6CEFD590-B0CE-42FB-8333-37E672FAB173}" type="pres">
      <dgm:prSet presAssocID="{A0AEE72C-0BF8-4BCF-A9C4-F4501A1CA93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47D813-91F1-4697-9102-1B10FF31A4CB}" type="pres">
      <dgm:prSet presAssocID="{F10F4206-C84C-49AB-A942-1A5D87A7E626}" presName="sibTrans" presStyleLbl="sibTrans2D1" presStyleIdx="2" presStyleCnt="3"/>
      <dgm:spPr/>
      <dgm:t>
        <a:bodyPr/>
        <a:lstStyle/>
        <a:p>
          <a:endParaRPr lang="tr-TR"/>
        </a:p>
      </dgm:t>
    </dgm:pt>
    <dgm:pt modelId="{32C05972-9DF4-4302-8F51-5E62653FEA11}" type="pres">
      <dgm:prSet presAssocID="{F10F4206-C84C-49AB-A942-1A5D87A7E626}" presName="connectorText" presStyleLbl="sibTrans2D1" presStyleIdx="2" presStyleCnt="3"/>
      <dgm:spPr/>
      <dgm:t>
        <a:bodyPr/>
        <a:lstStyle/>
        <a:p>
          <a:endParaRPr lang="tr-TR"/>
        </a:p>
      </dgm:t>
    </dgm:pt>
  </dgm:ptLst>
  <dgm:cxnLst>
    <dgm:cxn modelId="{51A0FCAC-9569-435C-B0FE-023A38219A3B}" type="presOf" srcId="{2A16EDF6-A2E1-403C-AF37-C7D68B84DC4C}" destId="{9CA94414-686A-4A68-9FA8-258E107CA107}" srcOrd="0" destOrd="0" presId="urn:microsoft.com/office/officeart/2005/8/layout/cycle7"/>
    <dgm:cxn modelId="{6534D022-3F45-4C97-84D2-309F81382728}" type="presOf" srcId="{F10F4206-C84C-49AB-A942-1A5D87A7E626}" destId="{32C05972-9DF4-4302-8F51-5E62653FEA11}" srcOrd="1" destOrd="0" presId="urn:microsoft.com/office/officeart/2005/8/layout/cycle7"/>
    <dgm:cxn modelId="{B8F81EF7-F841-4099-96D0-F71F4BB0F557}" srcId="{2A16EDF6-A2E1-403C-AF37-C7D68B84DC4C}" destId="{A0AEE72C-0BF8-4BCF-A9C4-F4501A1CA93B}" srcOrd="2" destOrd="0" parTransId="{2D7B7C18-B296-4178-ACE5-21E420D82BE9}" sibTransId="{F10F4206-C84C-49AB-A942-1A5D87A7E626}"/>
    <dgm:cxn modelId="{D15CFDB8-9739-4714-8EA5-AA7543065845}" srcId="{2A16EDF6-A2E1-403C-AF37-C7D68B84DC4C}" destId="{00357B6F-BA4F-4EAE-9F83-31FAF475190D}" srcOrd="0" destOrd="0" parTransId="{1884D5AE-EEB7-4EB5-A42E-353CDBE4E546}" sibTransId="{8E9619C3-1F9D-4BE3-8A4A-0F5AB5455A6F}"/>
    <dgm:cxn modelId="{A1B1A0B8-CFE7-4490-BABD-8521F1DE1704}" type="presOf" srcId="{00357B6F-BA4F-4EAE-9F83-31FAF475190D}" destId="{ED0D3AE8-7363-49D0-954F-80E71D05BF98}" srcOrd="0" destOrd="0" presId="urn:microsoft.com/office/officeart/2005/8/layout/cycle7"/>
    <dgm:cxn modelId="{0AB18554-F42C-483C-A894-A68253C64626}" type="presOf" srcId="{166ADACA-3D0B-4698-B367-3170BB45E86B}" destId="{6D00DE2F-4E81-4204-A022-3775A7A45637}" srcOrd="1" destOrd="0" presId="urn:microsoft.com/office/officeart/2005/8/layout/cycle7"/>
    <dgm:cxn modelId="{7AC22B83-C810-4244-9660-21C27784F587}" type="presOf" srcId="{166ADACA-3D0B-4698-B367-3170BB45E86B}" destId="{091350A1-E02C-4EEF-B442-72787C62E390}" srcOrd="0" destOrd="0" presId="urn:microsoft.com/office/officeart/2005/8/layout/cycle7"/>
    <dgm:cxn modelId="{943060D6-618A-4F4E-80EA-3A41A5B7EE79}" type="presOf" srcId="{F713AEC4-D023-406E-973B-1314A39F50A3}" destId="{922146D8-80BF-4DA4-86FF-4FBF2AA977F7}" srcOrd="0" destOrd="0" presId="urn:microsoft.com/office/officeart/2005/8/layout/cycle7"/>
    <dgm:cxn modelId="{AEB57192-1406-47D5-97F7-CF8F7BAAC1A2}" type="presOf" srcId="{8E9619C3-1F9D-4BE3-8A4A-0F5AB5455A6F}" destId="{D3DDACA7-4553-45E6-8585-3434147E07FC}" srcOrd="0" destOrd="0" presId="urn:microsoft.com/office/officeart/2005/8/layout/cycle7"/>
    <dgm:cxn modelId="{067A6A8E-70AA-4AC3-B6F4-DB296BFA7B54}" type="presOf" srcId="{A0AEE72C-0BF8-4BCF-A9C4-F4501A1CA93B}" destId="{6CEFD590-B0CE-42FB-8333-37E672FAB173}" srcOrd="0" destOrd="0" presId="urn:microsoft.com/office/officeart/2005/8/layout/cycle7"/>
    <dgm:cxn modelId="{264AD2FB-E510-4178-8CDD-D5BFEC03BACF}" type="presOf" srcId="{8E9619C3-1F9D-4BE3-8A4A-0F5AB5455A6F}" destId="{E33F6F93-4748-4E41-A690-8D89EC60E1E4}" srcOrd="1" destOrd="0" presId="urn:microsoft.com/office/officeart/2005/8/layout/cycle7"/>
    <dgm:cxn modelId="{38121AFD-ECCD-4692-9281-BB348B4D4EE5}" srcId="{2A16EDF6-A2E1-403C-AF37-C7D68B84DC4C}" destId="{F713AEC4-D023-406E-973B-1314A39F50A3}" srcOrd="1" destOrd="0" parTransId="{3669536C-8953-454D-A97C-B22CC1D32F20}" sibTransId="{166ADACA-3D0B-4698-B367-3170BB45E86B}"/>
    <dgm:cxn modelId="{5E0C8644-423D-407E-8CD1-B24A0A242981}" type="presOf" srcId="{F10F4206-C84C-49AB-A942-1A5D87A7E626}" destId="{6C47D813-91F1-4697-9102-1B10FF31A4CB}" srcOrd="0" destOrd="0" presId="urn:microsoft.com/office/officeart/2005/8/layout/cycle7"/>
    <dgm:cxn modelId="{276DB3DF-FD2F-497C-9F49-B6429846B764}" type="presParOf" srcId="{9CA94414-686A-4A68-9FA8-258E107CA107}" destId="{ED0D3AE8-7363-49D0-954F-80E71D05BF98}" srcOrd="0" destOrd="0" presId="urn:microsoft.com/office/officeart/2005/8/layout/cycle7"/>
    <dgm:cxn modelId="{D8D1E805-A128-422B-8BEB-7BF21322338D}" type="presParOf" srcId="{9CA94414-686A-4A68-9FA8-258E107CA107}" destId="{D3DDACA7-4553-45E6-8585-3434147E07FC}" srcOrd="1" destOrd="0" presId="urn:microsoft.com/office/officeart/2005/8/layout/cycle7"/>
    <dgm:cxn modelId="{C307796D-BC41-4254-B5A9-15134DC2840C}" type="presParOf" srcId="{D3DDACA7-4553-45E6-8585-3434147E07FC}" destId="{E33F6F93-4748-4E41-A690-8D89EC60E1E4}" srcOrd="0" destOrd="0" presId="urn:microsoft.com/office/officeart/2005/8/layout/cycle7"/>
    <dgm:cxn modelId="{5D0D7F3B-5DD1-41D9-AD82-88BAC87FF06A}" type="presParOf" srcId="{9CA94414-686A-4A68-9FA8-258E107CA107}" destId="{922146D8-80BF-4DA4-86FF-4FBF2AA977F7}" srcOrd="2" destOrd="0" presId="urn:microsoft.com/office/officeart/2005/8/layout/cycle7"/>
    <dgm:cxn modelId="{80B190F5-8324-40A5-AE60-33991EC9364F}" type="presParOf" srcId="{9CA94414-686A-4A68-9FA8-258E107CA107}" destId="{091350A1-E02C-4EEF-B442-72787C62E390}" srcOrd="3" destOrd="0" presId="urn:microsoft.com/office/officeart/2005/8/layout/cycle7"/>
    <dgm:cxn modelId="{B11E971F-154B-4971-B7EE-AA2826655AFF}" type="presParOf" srcId="{091350A1-E02C-4EEF-B442-72787C62E390}" destId="{6D00DE2F-4E81-4204-A022-3775A7A45637}" srcOrd="0" destOrd="0" presId="urn:microsoft.com/office/officeart/2005/8/layout/cycle7"/>
    <dgm:cxn modelId="{5CB830EC-D872-4824-92A4-A2CEE8E0A3C8}" type="presParOf" srcId="{9CA94414-686A-4A68-9FA8-258E107CA107}" destId="{6CEFD590-B0CE-42FB-8333-37E672FAB173}" srcOrd="4" destOrd="0" presId="urn:microsoft.com/office/officeart/2005/8/layout/cycle7"/>
    <dgm:cxn modelId="{88DE8B8F-7D0C-4008-B6A2-C847CD7F5153}" type="presParOf" srcId="{9CA94414-686A-4A68-9FA8-258E107CA107}" destId="{6C47D813-91F1-4697-9102-1B10FF31A4CB}" srcOrd="5" destOrd="0" presId="urn:microsoft.com/office/officeart/2005/8/layout/cycle7"/>
    <dgm:cxn modelId="{3BFDBC39-ACAC-47EE-B165-B41AAAA1C8CC}" type="presParOf" srcId="{6C47D813-91F1-4697-9102-1B10FF31A4CB}" destId="{32C05972-9DF4-4302-8F51-5E62653FEA1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D3AE8-7363-49D0-954F-80E71D05BF98}">
      <dsp:nvSpPr>
        <dsp:cNvPr id="0" name=""/>
        <dsp:cNvSpPr/>
      </dsp:nvSpPr>
      <dsp:spPr>
        <a:xfrm>
          <a:off x="3820120" y="1593"/>
          <a:ext cx="2875359" cy="1437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900" kern="1200" dirty="0" smtClean="0">
              <a:latin typeface="Impact" pitchFamily="34" charset="0"/>
            </a:rPr>
            <a:t>Genetik</a:t>
          </a:r>
          <a:endParaRPr lang="tr-TR" sz="3900" kern="1200" dirty="0">
            <a:latin typeface="Impact" pitchFamily="34" charset="0"/>
          </a:endParaRPr>
        </a:p>
      </dsp:txBody>
      <dsp:txXfrm>
        <a:off x="3862228" y="43701"/>
        <a:ext cx="2791143" cy="1353463"/>
      </dsp:txXfrm>
    </dsp:sp>
    <dsp:sp modelId="{D3DDACA7-4553-45E6-8585-3434147E07FC}">
      <dsp:nvSpPr>
        <dsp:cNvPr id="0" name=""/>
        <dsp:cNvSpPr/>
      </dsp:nvSpPr>
      <dsp:spPr>
        <a:xfrm rot="3600000">
          <a:off x="5695787" y="2524656"/>
          <a:ext cx="1497877" cy="503187"/>
        </a:xfrm>
        <a:prstGeom prst="left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100" kern="1200"/>
        </a:p>
      </dsp:txBody>
      <dsp:txXfrm>
        <a:off x="5846743" y="2625293"/>
        <a:ext cx="1195965" cy="301913"/>
      </dsp:txXfrm>
    </dsp:sp>
    <dsp:sp modelId="{922146D8-80BF-4DA4-86FF-4FBF2AA977F7}">
      <dsp:nvSpPr>
        <dsp:cNvPr id="0" name=""/>
        <dsp:cNvSpPr/>
      </dsp:nvSpPr>
      <dsp:spPr>
        <a:xfrm>
          <a:off x="6193973" y="4113228"/>
          <a:ext cx="2875359" cy="1437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900" kern="1200" dirty="0" smtClean="0">
              <a:latin typeface="Impact" pitchFamily="34" charset="0"/>
            </a:rPr>
            <a:t>Laboratuvar</a:t>
          </a:r>
          <a:endParaRPr lang="tr-TR" sz="3900" kern="1200" dirty="0">
            <a:latin typeface="Impact" pitchFamily="34" charset="0"/>
          </a:endParaRPr>
        </a:p>
      </dsp:txBody>
      <dsp:txXfrm>
        <a:off x="6236081" y="4155336"/>
        <a:ext cx="2791143" cy="1353463"/>
      </dsp:txXfrm>
    </dsp:sp>
    <dsp:sp modelId="{091350A1-E02C-4EEF-B442-72787C62E390}">
      <dsp:nvSpPr>
        <dsp:cNvPr id="0" name=""/>
        <dsp:cNvSpPr/>
      </dsp:nvSpPr>
      <dsp:spPr>
        <a:xfrm rot="10800000">
          <a:off x="4508861" y="4580473"/>
          <a:ext cx="1497877" cy="503187"/>
        </a:xfrm>
        <a:prstGeom prst="left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100" kern="1200"/>
        </a:p>
      </dsp:txBody>
      <dsp:txXfrm rot="10800000">
        <a:off x="4659817" y="4681110"/>
        <a:ext cx="1195965" cy="301913"/>
      </dsp:txXfrm>
    </dsp:sp>
    <dsp:sp modelId="{6CEFD590-B0CE-42FB-8333-37E672FAB173}">
      <dsp:nvSpPr>
        <dsp:cNvPr id="0" name=""/>
        <dsp:cNvSpPr/>
      </dsp:nvSpPr>
      <dsp:spPr>
        <a:xfrm>
          <a:off x="1446266" y="4113228"/>
          <a:ext cx="2875359" cy="1437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900" kern="1200" dirty="0" smtClean="0">
              <a:latin typeface="Impact" pitchFamily="34" charset="0"/>
            </a:rPr>
            <a:t>Bilişim</a:t>
          </a:r>
          <a:endParaRPr lang="tr-TR" sz="3900" kern="1200" dirty="0">
            <a:latin typeface="Impact" pitchFamily="34" charset="0"/>
          </a:endParaRPr>
        </a:p>
      </dsp:txBody>
      <dsp:txXfrm>
        <a:off x="1488374" y="4155336"/>
        <a:ext cx="2791143" cy="1353463"/>
      </dsp:txXfrm>
    </dsp:sp>
    <dsp:sp modelId="{6C47D813-91F1-4697-9102-1B10FF31A4CB}">
      <dsp:nvSpPr>
        <dsp:cNvPr id="0" name=""/>
        <dsp:cNvSpPr/>
      </dsp:nvSpPr>
      <dsp:spPr>
        <a:xfrm rot="18000000">
          <a:off x="3321934" y="2524656"/>
          <a:ext cx="1497877" cy="503187"/>
        </a:xfrm>
        <a:prstGeom prst="left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100" kern="1200"/>
        </a:p>
      </dsp:txBody>
      <dsp:txXfrm>
        <a:off x="3472890" y="2625293"/>
        <a:ext cx="1195965" cy="301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B60E3-96A8-473E-9B89-9840348DDAE5}" type="datetimeFigureOut">
              <a:rPr lang="tr-TR" smtClean="0"/>
              <a:t>8.09.2020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B4502-4B12-4070-8C6A-B6DA309CB8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197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DF88-02DF-4BCE-A99B-C144CACC1F09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C8E-C0B2-466C-A817-A0B9EC87D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43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DF88-02DF-4BCE-A99B-C144CACC1F09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C8E-C0B2-466C-A817-A0B9EC87D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21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DF88-02DF-4BCE-A99B-C144CACC1F09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C8E-C0B2-466C-A817-A0B9EC87D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01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5379D-CDDC-4608-9673-9B34DB5FB6C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564F-6171-46EB-A72C-1BD09753FAD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4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5379D-CDDC-4608-9673-9B34DB5FB6C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564F-6171-46EB-A72C-1BD09753FAD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6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5379D-CDDC-4608-9673-9B34DB5FB6C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564F-6171-46EB-A72C-1BD09753FAD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8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5379D-CDDC-4608-9673-9B34DB5FB6C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564F-6171-46EB-A72C-1BD09753FAD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5379D-CDDC-4608-9673-9B34DB5FB6C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564F-6171-46EB-A72C-1BD09753FAD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7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5379D-CDDC-4608-9673-9B34DB5FB6C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564F-6171-46EB-A72C-1BD09753FAD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0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5379D-CDDC-4608-9673-9B34DB5FB6C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564F-6171-46EB-A72C-1BD09753FAD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2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5379D-CDDC-4608-9673-9B34DB5FB6C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564F-6171-46EB-A72C-1BD09753FAD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DF88-02DF-4BCE-A99B-C144CACC1F09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C8E-C0B2-466C-A817-A0B9EC87D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84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5379D-CDDC-4608-9673-9B34DB5FB6C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564F-6171-46EB-A72C-1BD09753FAD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0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5379D-CDDC-4608-9673-9B34DB5FB6C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564F-6171-46EB-A72C-1BD09753FAD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5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5379D-CDDC-4608-9673-9B34DB5FB6C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564F-6171-46EB-A72C-1BD09753FAD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4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306E-3766-FB4E-AAEE-2CCBB1A5BED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6BD7-DC9A-B940-B7B4-191571779F1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2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306E-3766-FB4E-AAEE-2CCBB1A5BED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6BD7-DC9A-B940-B7B4-191571779F1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7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306E-3766-FB4E-AAEE-2CCBB1A5BED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6BD7-DC9A-B940-B7B4-191571779F1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51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306E-3766-FB4E-AAEE-2CCBB1A5BED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6BD7-DC9A-B940-B7B4-191571779F1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9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306E-3766-FB4E-AAEE-2CCBB1A5BED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6BD7-DC9A-B940-B7B4-191571779F1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6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306E-3766-FB4E-AAEE-2CCBB1A5BED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6BD7-DC9A-B940-B7B4-191571779F1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7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306E-3766-FB4E-AAEE-2CCBB1A5BED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6BD7-DC9A-B940-B7B4-191571779F1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5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DF88-02DF-4BCE-A99B-C144CACC1F09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C8E-C0B2-466C-A817-A0B9EC87D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04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306E-3766-FB4E-AAEE-2CCBB1A5BED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6BD7-DC9A-B940-B7B4-191571779F1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7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306E-3766-FB4E-AAEE-2CCBB1A5BED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6BD7-DC9A-B940-B7B4-191571779F1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0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306E-3766-FB4E-AAEE-2CCBB1A5BED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6BD7-DC9A-B940-B7B4-191571779F1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0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306E-3766-FB4E-AAEE-2CCBB1A5BED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6BD7-DC9A-B940-B7B4-191571779F1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DF88-02DF-4BCE-A99B-C144CACC1F09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C8E-C0B2-466C-A817-A0B9EC87D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7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DF88-02DF-4BCE-A99B-C144CACC1F09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C8E-C0B2-466C-A817-A0B9EC87D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5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DF88-02DF-4BCE-A99B-C144CACC1F09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C8E-C0B2-466C-A817-A0B9EC87D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62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DF88-02DF-4BCE-A99B-C144CACC1F09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C8E-C0B2-466C-A817-A0B9EC87D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42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DF88-02DF-4BCE-A99B-C144CACC1F09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C8E-C0B2-466C-A817-A0B9EC87D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38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DF88-02DF-4BCE-A99B-C144CACC1F09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C8E-C0B2-466C-A817-A0B9EC87D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13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ADF88-02DF-4BCE-A99B-C144CACC1F09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4FC8E-C0B2-466C-A817-A0B9EC87D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21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5379D-CDDC-4608-9673-9B34DB5FB6C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6564F-6171-46EB-A72C-1BD09753FAD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55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2306E-3766-FB4E-AAEE-2CCBB1A5BED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B6BD7-DC9A-B940-B7B4-191571779F1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3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410726" y="2060153"/>
            <a:ext cx="9144000" cy="1498293"/>
          </a:xfrm>
          <a:solidFill>
            <a:schemeClr val="accent2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Sağlık </a:t>
            </a:r>
            <a:r>
              <a:rPr lang="tr-TR" b="1" dirty="0" err="1" smtClean="0">
                <a:solidFill>
                  <a:schemeClr val="bg1"/>
                </a:solidFill>
              </a:rPr>
              <a:t>Biyoinformatiği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7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56899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sv-SE" b="1" dirty="0" smtClean="0">
                <a:solidFill>
                  <a:schemeClr val="bg1"/>
                </a:solidFill>
                <a:latin typeface="+mn-lt"/>
              </a:rPr>
              <a:t>Neden Bu Alanda Lisansüstü Eğitim Almalıyım?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3082" y="1825625"/>
            <a:ext cx="11707906" cy="460842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Biyolojik 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verinin 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işlenmesi, 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biyolojik verinin elde edilmesi süreci kadar zor ve zaman 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alıcı </a:t>
            </a:r>
          </a:p>
          <a:p>
            <a:pPr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Biyolojik 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özelliklere bağlı olarak elde edilen verinin analizi standart dışı veri analiz algoritmalarının geliştirilmesini zorunlu hale 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getirmiştir </a:t>
            </a:r>
          </a:p>
          <a:p>
            <a:pPr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Biyoinformatik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programları standart dışı biyolojik verinin elde edilmesi, depolanması, tasnif edilmesi, sınıflandırılması ve analiz edilmesi konusunda yetkin bilim insanlarının geliştirilmesini 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amaçlar </a:t>
            </a:r>
          </a:p>
          <a:p>
            <a:pPr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Sağlık </a:t>
            </a:r>
            <a:r>
              <a:rPr lang="tr-TR" dirty="0" err="1">
                <a:ea typeface="Calibri" panose="020F0502020204030204" pitchFamily="34" charset="0"/>
                <a:cs typeface="Times New Roman" panose="02020603050405020304" pitchFamily="18" charset="0"/>
              </a:rPr>
              <a:t>biyoinformatiği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 (sağlık informatiği) ile kanser, kalıtımsal hastalıklar, 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diyabet, hipertansiyon, </a:t>
            </a:r>
            <a:r>
              <a:rPr lang="tr-TR" dirty="0" err="1">
                <a:ea typeface="Calibri" panose="020F0502020204030204" pitchFamily="34" charset="0"/>
                <a:cs typeface="Times New Roman" panose="02020603050405020304" pitchFamily="18" charset="0"/>
              </a:rPr>
              <a:t>obezite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 gibi toplumda sık görülen kompleks hastalıkların tanı ve tedavisinde bilgi işleme teknolojilerinin değerlendirilmesi ve yeni bilimsel sonuçlara ulaşılması 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amaçlanır </a:t>
            </a:r>
            <a:endParaRPr lang="en-GB" sz="2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Patlama 1 3"/>
          <p:cNvSpPr/>
          <p:nvPr/>
        </p:nvSpPr>
        <p:spPr>
          <a:xfrm>
            <a:off x="1487276" y="1366091"/>
            <a:ext cx="8306718" cy="4847423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Ülkemizin </a:t>
            </a:r>
            <a:r>
              <a:rPr lang="tr-TR" sz="2400" b="1" dirty="0" err="1" smtClean="0"/>
              <a:t>Biyoinformatik</a:t>
            </a:r>
            <a:r>
              <a:rPr lang="tr-TR" sz="2400" b="1" dirty="0" smtClean="0"/>
              <a:t> Uzmanına Mutlak İhtiyaç Göstermesi!!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35950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Üniversitemizde Sağlık </a:t>
            </a:r>
            <a:r>
              <a:rPr lang="tr-TR" b="1" dirty="0" err="1" smtClean="0">
                <a:solidFill>
                  <a:schemeClr val="bg1"/>
                </a:solidFill>
              </a:rPr>
              <a:t>Biyoinformatiği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8777" y="2361132"/>
            <a:ext cx="11456894" cy="2629834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tr-TR" dirty="0"/>
              <a:t>Üniversitemizin gerek Sağlık Bilimleri gerekse Fen Bilimleri Enstitülerinde </a:t>
            </a:r>
            <a:r>
              <a:rPr lang="tr-TR" dirty="0" err="1"/>
              <a:t>biyoinformatik</a:t>
            </a:r>
            <a:r>
              <a:rPr lang="tr-TR" dirty="0"/>
              <a:t> konusunda sadece birkaç temel ders verilmekte veya bazı derslerin içinde sadece konu olarak </a:t>
            </a:r>
            <a:r>
              <a:rPr lang="tr-TR" dirty="0" smtClean="0"/>
              <a:t>değinilmektedir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Sağlık </a:t>
            </a:r>
            <a:r>
              <a:rPr lang="tr-TR" dirty="0" err="1"/>
              <a:t>biyoinformatiğini</a:t>
            </a:r>
            <a:r>
              <a:rPr lang="tr-TR" dirty="0"/>
              <a:t> ayrıntıları ile doğrudan ele alan başka bir program </a:t>
            </a:r>
            <a:r>
              <a:rPr lang="tr-TR" dirty="0" smtClean="0"/>
              <a:t>bulunmamaktadır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117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354108"/>
            <a:ext cx="12192000" cy="1056051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İhtiyaçlar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33041" y="2197292"/>
            <a:ext cx="5552501" cy="3341286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tr-TR" i="1" dirty="0" smtClean="0"/>
              <a:t>Precision</a:t>
            </a:r>
            <a:r>
              <a:rPr lang="tr-TR" dirty="0" smtClean="0"/>
              <a:t> ve </a:t>
            </a:r>
            <a:r>
              <a:rPr lang="tr-TR" i="1" dirty="0" err="1" smtClean="0"/>
              <a:t>Preventive</a:t>
            </a:r>
            <a:r>
              <a:rPr lang="tr-TR" dirty="0" smtClean="0"/>
              <a:t> Tıp (Hassas Tıp)</a:t>
            </a:r>
          </a:p>
          <a:p>
            <a:pPr>
              <a:buFont typeface="Wingdings" pitchFamily="2" charset="2"/>
              <a:buChar char="ü"/>
            </a:pPr>
            <a:r>
              <a:rPr lang="tr-TR" dirty="0" err="1" smtClean="0"/>
              <a:t>Biyoinformatik</a:t>
            </a:r>
            <a:r>
              <a:rPr lang="tr-TR" dirty="0" smtClean="0"/>
              <a:t> uzmanı ihtiyacı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Veri toplama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Veri depolama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Veri kullanımı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Standardizasyon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Ekip oluşumu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Para</a:t>
            </a:r>
          </a:p>
        </p:txBody>
      </p:sp>
      <p:sp>
        <p:nvSpPr>
          <p:cNvPr id="4" name="Sağ Ayraç 3"/>
          <p:cNvSpPr/>
          <p:nvPr/>
        </p:nvSpPr>
        <p:spPr>
          <a:xfrm>
            <a:off x="7733842" y="2288603"/>
            <a:ext cx="1024568" cy="32499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9121966" y="3728925"/>
            <a:ext cx="1410258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AVANTAJLAR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530378"/>
            <a:ext cx="12192000" cy="1078085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Dezavantajları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431553"/>
            <a:ext cx="11353800" cy="281247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tr-TR" dirty="0" smtClean="0"/>
              <a:t>Programlara ve </a:t>
            </a:r>
            <a:r>
              <a:rPr lang="tr-TR" dirty="0" err="1" smtClean="0"/>
              <a:t>veritabanlarına</a:t>
            </a:r>
            <a:r>
              <a:rPr lang="tr-TR" dirty="0" smtClean="0"/>
              <a:t> bağlı olması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Öneminin yeterince anlaşılmamış olması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Genetik çalışmalara yeterince kaynak ayrılmaması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Kompleks hastalıklarla ilgili yapılan çalışmaların genelde yüksek gelirli ülkelerde yapılması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İç çekişmeler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69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1023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Olumlu ve Olumsuzluklar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6672" y="2420536"/>
            <a:ext cx="10515600" cy="2625189"/>
          </a:xfrm>
        </p:spPr>
        <p:txBody>
          <a:bodyPr/>
          <a:lstStyle/>
          <a:p>
            <a:r>
              <a:rPr lang="tr-TR" dirty="0" smtClean="0"/>
              <a:t>Elde edilen bilgilerin kullanımı ve değerlendirilmesi</a:t>
            </a:r>
          </a:p>
          <a:p>
            <a:r>
              <a:rPr lang="tr-TR" dirty="0" smtClean="0"/>
              <a:t>Klinik ile ilişkilerinin ortaya konması</a:t>
            </a:r>
          </a:p>
          <a:p>
            <a:r>
              <a:rPr lang="tr-TR" dirty="0" smtClean="0"/>
              <a:t>Teknolojik ihtiyaçlar ve güçlükler</a:t>
            </a:r>
          </a:p>
          <a:p>
            <a:r>
              <a:rPr lang="tr-TR" dirty="0" smtClean="0"/>
              <a:t>Etik, yasal ve sosyal sınırlamalar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1374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868764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tr-TR" sz="32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Yüksek Lisans </a:t>
            </a:r>
            <a:r>
              <a:rPr lang="tr-TR" sz="32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Programı</a:t>
            </a:r>
            <a:endParaRPr lang="en-GB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5245" y="1781928"/>
            <a:ext cx="11695006" cy="3847691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85800" algn="l"/>
              </a:tabLst>
            </a:pPr>
            <a:r>
              <a:rPr lang="tr-TR" sz="2000" kern="50" dirty="0" smtClean="0">
                <a:solidFill>
                  <a:prstClr val="black"/>
                </a:solidFill>
                <a:ea typeface="Liberation Sans"/>
                <a:cs typeface="Times New Roman" panose="02020603050405020304" pitchFamily="18" charset="0"/>
              </a:rPr>
              <a:t>Sağlık </a:t>
            </a:r>
            <a:r>
              <a:rPr lang="tr-TR" sz="2000" kern="50" dirty="0" err="1">
                <a:solidFill>
                  <a:prstClr val="black"/>
                </a:solidFill>
                <a:ea typeface="Liberation Sans"/>
                <a:cs typeface="Times New Roman" panose="02020603050405020304" pitchFamily="18" charset="0"/>
              </a:rPr>
              <a:t>Biyoinformatiği</a:t>
            </a:r>
            <a:r>
              <a:rPr lang="tr-TR" sz="2000" kern="50" dirty="0">
                <a:solidFill>
                  <a:prstClr val="black"/>
                </a:solidFill>
                <a:ea typeface="Liberation Sans"/>
                <a:cs typeface="Times New Roman" panose="02020603050405020304" pitchFamily="18" charset="0"/>
              </a:rPr>
              <a:t> alanında bilimsel makale okuma, anlama ve değerlendirebilme</a:t>
            </a:r>
            <a:endParaRPr lang="en-GB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85800" algn="l"/>
              </a:tabLst>
            </a:pPr>
            <a:r>
              <a:rPr lang="tr-TR" sz="2000" kern="50" dirty="0">
                <a:solidFill>
                  <a:prstClr val="black"/>
                </a:solidFill>
                <a:ea typeface="Liberation Sans"/>
                <a:cs typeface="Times New Roman" panose="02020603050405020304" pitchFamily="18" charset="0"/>
              </a:rPr>
              <a:t> Sağlık </a:t>
            </a:r>
            <a:r>
              <a:rPr lang="tr-TR" sz="2000" kern="50" dirty="0" err="1">
                <a:solidFill>
                  <a:prstClr val="black"/>
                </a:solidFill>
                <a:ea typeface="Liberation Sans"/>
                <a:cs typeface="Times New Roman" panose="02020603050405020304" pitchFamily="18" charset="0"/>
              </a:rPr>
              <a:t>Biyoinformatiği</a:t>
            </a:r>
            <a:r>
              <a:rPr lang="tr-TR" sz="2000" kern="50" dirty="0">
                <a:solidFill>
                  <a:prstClr val="black"/>
                </a:solidFill>
                <a:ea typeface="Liberation Sans"/>
                <a:cs typeface="Times New Roman" panose="02020603050405020304" pitchFamily="18" charset="0"/>
              </a:rPr>
              <a:t> ve ilgili alanlardaki bilgileri, özgün araştırma alanlarına uygulayabilme ve geliştirebilme</a:t>
            </a:r>
            <a:endParaRPr lang="en-GB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85800" algn="l"/>
              </a:tabLst>
            </a:pPr>
            <a:r>
              <a:rPr lang="tr-TR" sz="2000" kern="50" dirty="0">
                <a:solidFill>
                  <a:prstClr val="black"/>
                </a:solidFill>
                <a:ea typeface="Liberation Sans"/>
                <a:cs typeface="Times New Roman" panose="02020603050405020304" pitchFamily="18" charset="0"/>
              </a:rPr>
              <a:t> Sağlık </a:t>
            </a:r>
            <a:r>
              <a:rPr lang="tr-TR" sz="2000" kern="50" dirty="0" err="1">
                <a:solidFill>
                  <a:prstClr val="black"/>
                </a:solidFill>
                <a:ea typeface="Liberation Sans"/>
                <a:cs typeface="Times New Roman" panose="02020603050405020304" pitchFamily="18" charset="0"/>
              </a:rPr>
              <a:t>Biyoinformatiği</a:t>
            </a:r>
            <a:r>
              <a:rPr lang="tr-TR" sz="2000" kern="50" dirty="0">
                <a:solidFill>
                  <a:prstClr val="black"/>
                </a:solidFill>
                <a:ea typeface="Liberation Sans"/>
                <a:cs typeface="Times New Roman" panose="02020603050405020304" pitchFamily="18" charset="0"/>
              </a:rPr>
              <a:t> ve ilgili alanlardaki uygulamalar için gerekli çağdaş teknikleri ve hesaplama araçlarını kullanabilme ve geliştirebilme</a:t>
            </a:r>
            <a:endParaRPr lang="en-GB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85800" algn="l"/>
              </a:tabLst>
            </a:pPr>
            <a:r>
              <a:rPr lang="tr-TR" sz="2000" kern="50" dirty="0">
                <a:solidFill>
                  <a:prstClr val="black"/>
                </a:solidFill>
                <a:ea typeface="Liberation Sans"/>
                <a:cs typeface="Times New Roman" panose="02020603050405020304" pitchFamily="18" charset="0"/>
              </a:rPr>
              <a:t> Disiplinler arası çalışmalara katılabilme</a:t>
            </a:r>
            <a:endParaRPr lang="en-GB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685800" algn="l"/>
              </a:tabLst>
            </a:pPr>
            <a:r>
              <a:rPr lang="tr-TR" sz="2000" kern="50" dirty="0">
                <a:solidFill>
                  <a:prstClr val="black"/>
                </a:solidFill>
                <a:ea typeface="Liberation Sans"/>
                <a:cs typeface="Times New Roman" panose="02020603050405020304" pitchFamily="18" charset="0"/>
              </a:rPr>
              <a:t> İlgili alanlarda çalışabilecek nitelikte </a:t>
            </a:r>
            <a:r>
              <a:rPr lang="tr-TR" sz="2000" kern="50" dirty="0" smtClean="0">
                <a:solidFill>
                  <a:prstClr val="black"/>
                </a:solidFill>
                <a:ea typeface="Liberation Sans"/>
                <a:cs typeface="Times New Roman" panose="02020603050405020304" pitchFamily="18" charset="0"/>
              </a:rPr>
              <a:t>uzmanlaşabilme</a:t>
            </a:r>
            <a:endParaRPr lang="en-GB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946573" y="1349299"/>
            <a:ext cx="1578061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Ders Adedi: 10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5" name="Köşeleri Yuvarlanmış Dikdörtgen Belirtme Çizgisi 4"/>
          <p:cNvSpPr/>
          <p:nvPr/>
        </p:nvSpPr>
        <p:spPr>
          <a:xfrm>
            <a:off x="6524634" y="3624549"/>
            <a:ext cx="5219346" cy="2937207"/>
          </a:xfrm>
          <a:prstGeom prst="wedgeRoundRectCallout">
            <a:avLst>
              <a:gd name="adj1" fmla="val -32552"/>
              <a:gd name="adj2" fmla="val -1314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err="1" smtClean="0"/>
              <a:t>Biyoinformatiği</a:t>
            </a:r>
            <a:r>
              <a:rPr lang="tr-TR" sz="3200" dirty="0" smtClean="0"/>
              <a:t> Daha İyi Anlayabilmeye Yönelik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07826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078085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Zorunlu Dersler</a:t>
            </a:r>
            <a:endParaRPr lang="tr-TR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385972"/>
              </p:ext>
            </p:extLst>
          </p:nvPr>
        </p:nvGraphicFramePr>
        <p:xfrm>
          <a:off x="838200" y="2241176"/>
          <a:ext cx="10515600" cy="3119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64517"/>
                <a:gridCol w="1842333"/>
                <a:gridCol w="1842333"/>
                <a:gridCol w="1966417"/>
              </a:tblGrid>
              <a:tr h="957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+mn-lt"/>
                          <a:ea typeface="Times New Roman"/>
                        </a:rPr>
                        <a:t>Zorunlu dersler</a:t>
                      </a:r>
                      <a:endParaRPr lang="tr-TR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+mn-lt"/>
                          <a:ea typeface="Times New Roman"/>
                        </a:rPr>
                        <a:t>Teorik</a:t>
                      </a:r>
                      <a:endParaRPr lang="tr-T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spc="-70">
                          <a:effectLst/>
                          <a:latin typeface="+mn-lt"/>
                          <a:ea typeface="Times New Roman"/>
                        </a:rPr>
                        <a:t>Uygulama</a:t>
                      </a:r>
                      <a:endParaRPr lang="tr-T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+mn-lt"/>
                          <a:ea typeface="Times New Roman"/>
                        </a:rPr>
                        <a:t>Kredi</a:t>
                      </a:r>
                      <a:endParaRPr lang="tr-T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Sağlık </a:t>
                      </a:r>
                      <a:r>
                        <a:rPr lang="tr-TR" sz="18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Biyoinformatiği</a:t>
                      </a:r>
                      <a:endParaRPr lang="tr-TR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Biyoinformatikte</a:t>
                      </a:r>
                      <a:r>
                        <a:rPr lang="tr-TR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 Etik ve Yasal Düzenlemeler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+mn-lt"/>
                          <a:ea typeface="Times New Roman"/>
                        </a:rPr>
                        <a:t>TOPLAM</a:t>
                      </a:r>
                      <a:endParaRPr lang="tr-T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+mn-lt"/>
                          <a:ea typeface="Times New Roman"/>
                        </a:rPr>
                        <a:t>6</a:t>
                      </a:r>
                      <a:endParaRPr lang="tr-T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tr-T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+mn-lt"/>
                          <a:ea typeface="Times New Roman"/>
                        </a:rPr>
                        <a:t>6</a:t>
                      </a:r>
                      <a:endParaRPr lang="tr-TR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60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56899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Seçmeli Dersler</a:t>
            </a:r>
            <a:endParaRPr lang="tr-TR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183809"/>
              </p:ext>
            </p:extLst>
          </p:nvPr>
        </p:nvGraphicFramePr>
        <p:xfrm>
          <a:off x="385483" y="1577784"/>
          <a:ext cx="10968317" cy="436581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073943"/>
                <a:gridCol w="1921649"/>
                <a:gridCol w="1840484"/>
                <a:gridCol w="2132241"/>
              </a:tblGrid>
              <a:tr h="490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+mn-lt"/>
                          <a:ea typeface="Times New Roman"/>
                        </a:rPr>
                        <a:t>Seçmeli dersler</a:t>
                      </a:r>
                      <a:endParaRPr lang="tr-TR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+mn-lt"/>
                          <a:ea typeface="Times New Roman"/>
                        </a:rPr>
                        <a:t>Teorik</a:t>
                      </a:r>
                      <a:endParaRPr lang="tr-T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spc="-100">
                          <a:effectLst/>
                          <a:latin typeface="+mn-lt"/>
                          <a:ea typeface="Times New Roman"/>
                        </a:rPr>
                        <a:t>Uygulama</a:t>
                      </a:r>
                      <a:endParaRPr lang="tr-T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+mn-lt"/>
                          <a:ea typeface="Times New Roman"/>
                        </a:rPr>
                        <a:t>Kredi</a:t>
                      </a:r>
                      <a:endParaRPr lang="tr-T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İstatistik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Bilgisayar Programlamaya Giriş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Uygulamalı Matematik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Moleküler Hücre Biyolojisi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Temel Hücre Biyolojisi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Hesaplamalı Moleküler Biyoloji ve </a:t>
                      </a:r>
                      <a:r>
                        <a:rPr lang="tr-TR" sz="18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Genomik</a:t>
                      </a:r>
                      <a:r>
                        <a:rPr lang="tr-TR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 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Hesaplamalı Moleküler Biyoloji ve </a:t>
                      </a:r>
                      <a:r>
                        <a:rPr lang="tr-TR" sz="18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Genomik</a:t>
                      </a:r>
                      <a:r>
                        <a:rPr lang="tr-TR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 II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İleri Biyokimya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+mn-lt"/>
                          <a:ea typeface="Times New Roman"/>
                        </a:rPr>
                        <a:t>TOPLAM</a:t>
                      </a:r>
                      <a:endParaRPr lang="tr-T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+mn-lt"/>
                          <a:ea typeface="Times New Roman"/>
                        </a:rPr>
                        <a:t>24</a:t>
                      </a:r>
                      <a:endParaRPr lang="tr-T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tr-T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+mn-lt"/>
                          <a:ea typeface="Times New Roman"/>
                        </a:rPr>
                        <a:t>24</a:t>
                      </a:r>
                      <a:endParaRPr lang="tr-TR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17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56899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tr-TR" sz="3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Doktora </a:t>
            </a:r>
            <a:r>
              <a:rPr lang="tr-TR" sz="36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Programı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0697" y="1825625"/>
            <a:ext cx="11584638" cy="4351338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Sağlık </a:t>
            </a:r>
            <a:r>
              <a:rPr lang="tr-TR" sz="20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Biyoinformatiği</a:t>
            </a:r>
            <a:r>
              <a:rPr lang="tr-TR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ile ilgili alanlarda </a:t>
            </a:r>
            <a:r>
              <a:rPr lang="tr-TR" sz="2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problem saptama, çözüme yönelik hipotez kurabilme  </a:t>
            </a:r>
            <a:endParaRPr lang="en-GB" sz="20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r-TR" sz="20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Hesapsal</a:t>
            </a:r>
            <a:r>
              <a:rPr lang="tr-TR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ve deneysel yöntemler ile </a:t>
            </a:r>
            <a:r>
              <a:rPr lang="tr-TR" sz="2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hipotezi çözme becerisi </a:t>
            </a:r>
            <a:r>
              <a:rPr lang="tr-TR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kazanabilme</a:t>
            </a:r>
            <a:endParaRPr lang="en-GB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Kendi araştırma alanına ilişkin bilgi ve kavramları </a:t>
            </a:r>
            <a:r>
              <a:rPr lang="tr-TR" sz="2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akademik düzeyde tartışabilme </a:t>
            </a:r>
            <a:endParaRPr lang="en-GB" sz="20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Ulusal ya da uluslararası </a:t>
            </a:r>
            <a:r>
              <a:rPr lang="tr-TR" sz="2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sunum yapabilme ve makale hazırlayabilme</a:t>
            </a:r>
            <a:endParaRPr lang="en-GB" sz="20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Sağlık </a:t>
            </a:r>
            <a:r>
              <a:rPr lang="tr-TR" sz="20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Biyoinformatiği</a:t>
            </a:r>
            <a:r>
              <a:rPr lang="tr-TR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alanında bilime yenilik getiren, yeni bir bilimsel yöntem geliştiren ya da iyileştiren ve uygulamaya sunan </a:t>
            </a:r>
            <a:r>
              <a:rPr lang="tr-TR" sz="2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özgün çalışma yapabilme</a:t>
            </a:r>
            <a:endParaRPr lang="en-GB" sz="20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Sağlık </a:t>
            </a:r>
            <a:r>
              <a:rPr lang="tr-TR" sz="20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Biyoinformatiği</a:t>
            </a:r>
            <a:r>
              <a:rPr lang="tr-TR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ve/veya belirli bir alt </a:t>
            </a:r>
            <a:r>
              <a:rPr lang="tr-TR" sz="2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alanında </a:t>
            </a:r>
            <a:r>
              <a:rPr lang="tr-TR" sz="20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uzmanlaşabilme</a:t>
            </a:r>
            <a:endParaRPr lang="en-GB" sz="20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122844" y="1434814"/>
            <a:ext cx="1578061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Ders Adedi: 20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5" name="Köşeleri Yuvarlanmış Dikdörtgen Belirtme Çizgisi 4"/>
          <p:cNvSpPr/>
          <p:nvPr/>
        </p:nvSpPr>
        <p:spPr>
          <a:xfrm>
            <a:off x="6822089" y="3789802"/>
            <a:ext cx="5219346" cy="2937207"/>
          </a:xfrm>
          <a:prstGeom prst="wedgeRoundRectCallout">
            <a:avLst>
              <a:gd name="adj1" fmla="val -39306"/>
              <a:gd name="adj2" fmla="val -1329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err="1" smtClean="0"/>
              <a:t>Biyoinformatikte</a:t>
            </a:r>
            <a:r>
              <a:rPr lang="tr-TR" sz="3200" dirty="0" smtClean="0"/>
              <a:t> Bilimsel ve Akademik açıdan Uzmanlaşmaya Yönelik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2808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1023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Zorunlu Dersler</a:t>
            </a:r>
            <a:endParaRPr lang="tr-TR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560376"/>
              </p:ext>
            </p:extLst>
          </p:nvPr>
        </p:nvGraphicFramePr>
        <p:xfrm>
          <a:off x="837282" y="2499167"/>
          <a:ext cx="10515600" cy="139065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64517"/>
                <a:gridCol w="1842333"/>
                <a:gridCol w="1842333"/>
                <a:gridCol w="1966417"/>
              </a:tblGrid>
              <a:tr h="321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+mn-lt"/>
                          <a:ea typeface="Times New Roman"/>
                        </a:rPr>
                        <a:t>Zorunlu dersler</a:t>
                      </a:r>
                      <a:endParaRPr lang="tr-TR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+mn-lt"/>
                          <a:ea typeface="Times New Roman"/>
                        </a:rPr>
                        <a:t>Teorik</a:t>
                      </a:r>
                      <a:endParaRPr lang="tr-T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spc="-70">
                          <a:effectLst/>
                          <a:latin typeface="+mn-lt"/>
                          <a:ea typeface="Times New Roman"/>
                        </a:rPr>
                        <a:t>Uygulama</a:t>
                      </a:r>
                      <a:endParaRPr lang="tr-T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+mn-lt"/>
                          <a:ea typeface="Times New Roman"/>
                        </a:rPr>
                        <a:t>Kredi</a:t>
                      </a:r>
                      <a:endParaRPr lang="tr-T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Biyoinformatikte</a:t>
                      </a:r>
                      <a:r>
                        <a:rPr lang="tr-TR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 Çok Amaçlı Optimizasyon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Klinik Uygulamalarda </a:t>
                      </a:r>
                      <a:r>
                        <a:rPr lang="tr-TR" sz="18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Biyoinformatik</a:t>
                      </a:r>
                      <a:r>
                        <a:rPr lang="tr-TR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+mn-lt"/>
                          <a:ea typeface="Times New Roman"/>
                        </a:rPr>
                        <a:t>TOPLAM</a:t>
                      </a:r>
                      <a:endParaRPr lang="tr-TR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+mn-lt"/>
                          <a:ea typeface="Times New Roman"/>
                        </a:rPr>
                        <a:t>6</a:t>
                      </a:r>
                      <a:endParaRPr lang="tr-T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tr-T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+mn-lt"/>
                          <a:ea typeface="Times New Roman"/>
                        </a:rPr>
                        <a:t>6</a:t>
                      </a:r>
                      <a:endParaRPr lang="tr-TR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71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32121"/>
            <a:ext cx="12192000" cy="915035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tr-TR" b="1" dirty="0" err="1" smtClean="0">
                <a:solidFill>
                  <a:schemeClr val="bg1"/>
                </a:solidFill>
              </a:rPr>
              <a:t>Biyoinformatik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6607" y="1421476"/>
            <a:ext cx="11567711" cy="5245331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tr-TR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Biyolojik </a:t>
            </a:r>
            <a:r>
              <a:rPr lang="tr-TR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bilginin bilgisayar bilimleri desteği ile incelenmesi ve </a:t>
            </a:r>
            <a:r>
              <a:rPr lang="tr-TR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işlenmesi </a:t>
            </a:r>
          </a:p>
          <a:p>
            <a:pPr lvl="0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tr-TR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Biyolojik </a:t>
            </a:r>
            <a:r>
              <a:rPr lang="tr-TR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veriyi </a:t>
            </a:r>
            <a:r>
              <a:rPr lang="tr-TR" b="1" u="sng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depolama, sınıflama, sınıflandırma ve analiz etmeyi </a:t>
            </a:r>
            <a:r>
              <a:rPr lang="tr-TR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kapsar </a:t>
            </a:r>
          </a:p>
          <a:p>
            <a:pPr lvl="1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tr-TR" dirty="0" smtClean="0"/>
              <a:t>Biyolojik </a:t>
            </a:r>
            <a:r>
              <a:rPr lang="tr-TR" dirty="0"/>
              <a:t>verilerin </a:t>
            </a:r>
            <a:r>
              <a:rPr lang="tr-TR" b="1" u="sng" dirty="0"/>
              <a:t>anlamlandırılması, saklanması, </a:t>
            </a:r>
            <a:r>
              <a:rPr lang="tr-TR" b="1" u="sng" dirty="0" err="1"/>
              <a:t>görsellenmesi</a:t>
            </a:r>
            <a:r>
              <a:rPr lang="tr-TR" b="1" u="sng" dirty="0"/>
              <a:t> ve bu </a:t>
            </a:r>
            <a:r>
              <a:rPr lang="tr-TR" b="1" u="sng" dirty="0" smtClean="0"/>
              <a:t>bilgi </a:t>
            </a:r>
            <a:r>
              <a:rPr lang="tr-TR" b="1" u="sng" dirty="0"/>
              <a:t>birikiminden </a:t>
            </a:r>
            <a:r>
              <a:rPr lang="tr-TR" b="1" u="sng" dirty="0" smtClean="0"/>
              <a:t>yararlanabilmek </a:t>
            </a:r>
            <a:r>
              <a:rPr lang="tr-TR" b="1" u="sng" dirty="0"/>
              <a:t>amacıyla, matematik, istatistik, bilgisayar bilimleri, moleküler biyoloji ve genetik alanlarının </a:t>
            </a:r>
            <a:r>
              <a:rPr lang="tr-TR" b="1" u="sng" dirty="0" smtClean="0"/>
              <a:t>sentezi </a:t>
            </a:r>
          </a:p>
          <a:p>
            <a:pPr marL="914400" lvl="2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2800" b="1" i="1" dirty="0" smtClean="0">
                <a:solidFill>
                  <a:srgbClr val="C00000"/>
                </a:solidFill>
              </a:rPr>
              <a:t>Karmaşık </a:t>
            </a:r>
            <a:r>
              <a:rPr lang="tr-TR" sz="2800" b="1" i="1" dirty="0">
                <a:solidFill>
                  <a:srgbClr val="C00000"/>
                </a:solidFill>
              </a:rPr>
              <a:t>biyolojik verilerin derlenmesi ve analiz edilmesi </a:t>
            </a:r>
            <a:r>
              <a:rPr lang="tr-TR" sz="2800" b="1" i="1" dirty="0" smtClean="0">
                <a:solidFill>
                  <a:srgbClr val="C00000"/>
                </a:solidFill>
              </a:rPr>
              <a:t>bilimi</a:t>
            </a:r>
            <a:endParaRPr lang="tr-TR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8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034017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Seçmeli Dersler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993328"/>
              </p:ext>
            </p:extLst>
          </p:nvPr>
        </p:nvGraphicFramePr>
        <p:xfrm>
          <a:off x="694765" y="1586755"/>
          <a:ext cx="10515600" cy="497541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64516"/>
                <a:gridCol w="1842333"/>
                <a:gridCol w="1764518"/>
                <a:gridCol w="2044233"/>
              </a:tblGrid>
              <a:tr h="583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+mn-lt"/>
                          <a:ea typeface="Times New Roman"/>
                        </a:rPr>
                        <a:t>Seçmeli dersler</a:t>
                      </a:r>
                      <a:endParaRPr lang="tr-TR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+mn-lt"/>
                          <a:ea typeface="Times New Roman"/>
                        </a:rPr>
                        <a:t>Teorik</a:t>
                      </a:r>
                      <a:endParaRPr lang="tr-T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spc="-100">
                          <a:effectLst/>
                          <a:latin typeface="+mn-lt"/>
                          <a:ea typeface="Times New Roman"/>
                        </a:rPr>
                        <a:t>Uygulama</a:t>
                      </a:r>
                      <a:endParaRPr lang="tr-T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+mn-lt"/>
                          <a:ea typeface="Times New Roman"/>
                        </a:rPr>
                        <a:t>Kredi</a:t>
                      </a:r>
                      <a:endParaRPr lang="tr-T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Bilgisayar </a:t>
                      </a:r>
                      <a:r>
                        <a:rPr lang="tr-TR" sz="18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Desteki</a:t>
                      </a:r>
                      <a:r>
                        <a:rPr lang="tr-TR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 İlaç Tasarımı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Veri Madenciliği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Moleküler Modelleme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Sistem Biyolojisi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Moleküler Anatomi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Tıbbi Görüntü İşleme ve Analizi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Medikal Görüntüleme Teknikleri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Uygulamalı Medikal Görüntüleme Teknikleri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Biyomedikal Uygulamalar için </a:t>
                      </a:r>
                      <a:r>
                        <a:rPr lang="tr-TR" sz="18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Patern</a:t>
                      </a:r>
                      <a:r>
                        <a:rPr lang="tr-TR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 Sınıflandırma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+mn-lt"/>
                          <a:ea typeface="Times New Roman"/>
                        </a:rPr>
                        <a:t>TOPLAM</a:t>
                      </a:r>
                      <a:endParaRPr lang="tr-T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+mn-lt"/>
                          <a:ea typeface="Times New Roman"/>
                        </a:rPr>
                        <a:t>27</a:t>
                      </a:r>
                      <a:endParaRPr lang="tr-T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tr-TR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+mn-lt"/>
                          <a:ea typeface="Times New Roman"/>
                        </a:rPr>
                        <a:t>28</a:t>
                      </a:r>
                      <a:endParaRPr lang="tr-TR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64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82469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n-lt"/>
              </a:rPr>
              <a:t>Araştırma Olanakları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1365" y="1422213"/>
            <a:ext cx="11860306" cy="509512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tr-TR" b="1" dirty="0">
                <a:ea typeface="Times New Roman"/>
              </a:rPr>
              <a:t>Tıbbi Biyoloji Anabilim Dalı</a:t>
            </a:r>
            <a:endParaRPr lang="tr-TR" dirty="0">
              <a:ea typeface="Times New Roman"/>
            </a:endParaRPr>
          </a:p>
          <a:p>
            <a:pPr lvl="1">
              <a:lnSpc>
                <a:spcPct val="120000"/>
              </a:lnSpc>
            </a:pPr>
            <a:r>
              <a:rPr lang="tr-TR" dirty="0" smtClean="0">
                <a:ea typeface="Times New Roman"/>
              </a:rPr>
              <a:t>Moleküler </a:t>
            </a:r>
            <a:r>
              <a:rPr lang="tr-TR" dirty="0">
                <a:ea typeface="Times New Roman"/>
              </a:rPr>
              <a:t>Biyoloji </a:t>
            </a:r>
            <a:r>
              <a:rPr lang="tr-TR" dirty="0" err="1">
                <a:ea typeface="Times New Roman"/>
              </a:rPr>
              <a:t>Laboratuarları</a:t>
            </a:r>
            <a:r>
              <a:rPr lang="tr-TR" dirty="0">
                <a:ea typeface="Times New Roman"/>
              </a:rPr>
              <a:t>: Toplam 5 odadan oluşan bu bölümümüz ~100 m</a:t>
            </a:r>
            <a:r>
              <a:rPr lang="tr-TR" baseline="30000" dirty="0">
                <a:ea typeface="Times New Roman"/>
              </a:rPr>
              <a:t>2</a:t>
            </a:r>
            <a:r>
              <a:rPr lang="tr-TR" dirty="0">
                <a:ea typeface="Times New Roman"/>
              </a:rPr>
              <a:t>’ </a:t>
            </a:r>
            <a:r>
              <a:rPr lang="tr-TR" dirty="0" err="1">
                <a:ea typeface="Times New Roman"/>
              </a:rPr>
              <a:t>lik</a:t>
            </a:r>
            <a:r>
              <a:rPr lang="tr-TR" dirty="0">
                <a:ea typeface="Times New Roman"/>
              </a:rPr>
              <a:t> bir alana yayılmaktadır; çeşitli örneklerden (doku, kan, kemik iliği, ağız içi </a:t>
            </a:r>
            <a:r>
              <a:rPr lang="tr-TR" dirty="0" err="1">
                <a:ea typeface="Times New Roman"/>
              </a:rPr>
              <a:t>sürüntü</a:t>
            </a:r>
            <a:r>
              <a:rPr lang="tr-TR" dirty="0">
                <a:ea typeface="Times New Roman"/>
              </a:rPr>
              <a:t>, idrar, </a:t>
            </a:r>
            <a:r>
              <a:rPr lang="tr-TR" dirty="0" err="1">
                <a:ea typeface="Times New Roman"/>
              </a:rPr>
              <a:t>vs</a:t>
            </a:r>
            <a:r>
              <a:rPr lang="tr-TR" dirty="0">
                <a:ea typeface="Times New Roman"/>
              </a:rPr>
              <a:t>) DNA, RNA ve Protein izolasyonları, ölçümleri, jel </a:t>
            </a:r>
            <a:r>
              <a:rPr lang="tr-TR" dirty="0" err="1">
                <a:ea typeface="Times New Roman"/>
              </a:rPr>
              <a:t>elektroforetik</a:t>
            </a:r>
            <a:r>
              <a:rPr lang="tr-TR" dirty="0">
                <a:ea typeface="Times New Roman"/>
              </a:rPr>
              <a:t> işlemleri, görüntülenmeleri için gerekli tüm </a:t>
            </a:r>
            <a:r>
              <a:rPr lang="tr-TR" dirty="0" smtClean="0">
                <a:ea typeface="Times New Roman"/>
              </a:rPr>
              <a:t>cihazlar</a:t>
            </a:r>
          </a:p>
          <a:p>
            <a:pPr lvl="1">
              <a:lnSpc>
                <a:spcPct val="120000"/>
              </a:lnSpc>
            </a:pPr>
            <a:r>
              <a:rPr lang="tr-TR" dirty="0" smtClean="0">
                <a:ea typeface="Times New Roman"/>
              </a:rPr>
              <a:t>Hücre Kültürü Laboratuvarı: ~20 m</a:t>
            </a:r>
            <a:r>
              <a:rPr lang="tr-TR" baseline="30000" dirty="0" smtClean="0">
                <a:ea typeface="Times New Roman"/>
              </a:rPr>
              <a:t>2</a:t>
            </a:r>
            <a:endParaRPr lang="tr-TR" dirty="0" smtClean="0">
              <a:ea typeface="Times New Roman"/>
            </a:endParaRPr>
          </a:p>
          <a:p>
            <a:pPr lvl="1">
              <a:lnSpc>
                <a:spcPct val="120000"/>
              </a:lnSpc>
            </a:pPr>
            <a:r>
              <a:rPr lang="tr-TR" dirty="0" smtClean="0">
                <a:ea typeface="Times New Roman"/>
              </a:rPr>
              <a:t>Karanlık </a:t>
            </a:r>
            <a:r>
              <a:rPr lang="tr-TR" dirty="0">
                <a:ea typeface="Times New Roman"/>
              </a:rPr>
              <a:t>Oda: ~10 m</a:t>
            </a:r>
            <a:r>
              <a:rPr lang="tr-TR" baseline="30000" dirty="0">
                <a:ea typeface="Times New Roman"/>
              </a:rPr>
              <a:t>2</a:t>
            </a:r>
            <a:endParaRPr lang="tr-TR" dirty="0">
              <a:ea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tr-TR" dirty="0">
                <a:ea typeface="Times New Roman"/>
              </a:rPr>
              <a:t> </a:t>
            </a:r>
            <a:r>
              <a:rPr lang="tr-TR" b="1" dirty="0" err="1" smtClean="0">
                <a:ea typeface="Times New Roman"/>
              </a:rPr>
              <a:t>Biyomühendislik</a:t>
            </a:r>
            <a:r>
              <a:rPr lang="tr-TR" b="1" dirty="0" smtClean="0">
                <a:ea typeface="Times New Roman"/>
              </a:rPr>
              <a:t> </a:t>
            </a:r>
            <a:r>
              <a:rPr lang="tr-TR" b="1" dirty="0">
                <a:ea typeface="Times New Roman"/>
              </a:rPr>
              <a:t>Bölümü</a:t>
            </a:r>
            <a:endParaRPr lang="tr-TR" dirty="0">
              <a:ea typeface="Times New Roman"/>
            </a:endParaRPr>
          </a:p>
          <a:p>
            <a:pPr lvl="1">
              <a:lnSpc>
                <a:spcPct val="120000"/>
              </a:lnSpc>
            </a:pPr>
            <a:r>
              <a:rPr lang="tr-TR" dirty="0" smtClean="0">
                <a:ea typeface="Times New Roman"/>
              </a:rPr>
              <a:t>Hücre </a:t>
            </a:r>
            <a:r>
              <a:rPr lang="tr-TR" dirty="0">
                <a:ea typeface="Times New Roman"/>
              </a:rPr>
              <a:t>Kültürü </a:t>
            </a:r>
            <a:r>
              <a:rPr lang="tr-TR" dirty="0" err="1">
                <a:ea typeface="Times New Roman"/>
              </a:rPr>
              <a:t>Laboratuarı</a:t>
            </a:r>
            <a:r>
              <a:rPr lang="tr-TR" dirty="0">
                <a:ea typeface="Times New Roman"/>
              </a:rPr>
              <a:t>: ~25 m</a:t>
            </a:r>
            <a:r>
              <a:rPr lang="tr-TR" baseline="30000" dirty="0">
                <a:ea typeface="Times New Roman"/>
              </a:rPr>
              <a:t>2</a:t>
            </a:r>
            <a:endParaRPr lang="tr-TR" dirty="0">
              <a:ea typeface="Times New Roman"/>
            </a:endParaRPr>
          </a:p>
          <a:p>
            <a:pPr lvl="1">
              <a:lnSpc>
                <a:spcPct val="120000"/>
              </a:lnSpc>
            </a:pPr>
            <a:r>
              <a:rPr lang="tr-TR" dirty="0" smtClean="0">
                <a:ea typeface="Times New Roman"/>
              </a:rPr>
              <a:t>Klonlama </a:t>
            </a:r>
            <a:r>
              <a:rPr lang="tr-TR" dirty="0" err="1" smtClean="0">
                <a:ea typeface="Times New Roman"/>
              </a:rPr>
              <a:t>laboratuarı</a:t>
            </a:r>
            <a:r>
              <a:rPr lang="tr-TR" dirty="0">
                <a:ea typeface="Times New Roman"/>
              </a:rPr>
              <a:t> </a:t>
            </a:r>
          </a:p>
          <a:p>
            <a:pPr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tr-TR" b="1" dirty="0">
                <a:ea typeface="Times New Roman"/>
              </a:rPr>
              <a:t>Bilgisayar Mühendisliği </a:t>
            </a:r>
            <a:r>
              <a:rPr lang="tr-TR" b="1" dirty="0" smtClean="0">
                <a:ea typeface="Times New Roman"/>
              </a:rPr>
              <a:t>Bölümü </a:t>
            </a:r>
            <a:endParaRPr lang="tr-TR" dirty="0">
              <a:ea typeface="Times New Roman"/>
            </a:endParaRPr>
          </a:p>
          <a:p>
            <a:pPr lvl="1">
              <a:lnSpc>
                <a:spcPct val="120000"/>
              </a:lnSpc>
            </a:pPr>
            <a:r>
              <a:rPr lang="tr-TR" dirty="0" smtClean="0">
                <a:ea typeface="Times New Roman"/>
              </a:rPr>
              <a:t>25 </a:t>
            </a:r>
            <a:r>
              <a:rPr lang="tr-TR" dirty="0">
                <a:ea typeface="Times New Roman"/>
              </a:rPr>
              <a:t>adet bilgisayar bulunan bir </a:t>
            </a:r>
            <a:r>
              <a:rPr lang="tr-TR" dirty="0" err="1" smtClean="0">
                <a:ea typeface="Times New Roman"/>
              </a:rPr>
              <a:t>laboratuar</a:t>
            </a:r>
            <a:endParaRPr lang="tr-TR" dirty="0">
              <a:ea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tr-TR" dirty="0">
                <a:ea typeface="Times New Roman"/>
              </a:rPr>
              <a:t> </a:t>
            </a:r>
            <a:r>
              <a:rPr lang="tr-TR" b="1" dirty="0" smtClean="0">
                <a:ea typeface="Times New Roman"/>
              </a:rPr>
              <a:t>Sağlık </a:t>
            </a:r>
            <a:r>
              <a:rPr lang="tr-TR" b="1" dirty="0">
                <a:ea typeface="Times New Roman"/>
              </a:rPr>
              <a:t>Bilimleri </a:t>
            </a:r>
            <a:r>
              <a:rPr lang="tr-TR" b="1" dirty="0" smtClean="0">
                <a:ea typeface="Times New Roman"/>
              </a:rPr>
              <a:t>Enstitüsünde</a:t>
            </a:r>
            <a:endParaRPr lang="tr-TR" dirty="0">
              <a:ea typeface="Times New Roman"/>
            </a:endParaRPr>
          </a:p>
          <a:p>
            <a:pPr lvl="1" algn="just">
              <a:lnSpc>
                <a:spcPct val="120000"/>
              </a:lnSpc>
            </a:pPr>
            <a:r>
              <a:rPr lang="tr-TR" dirty="0">
                <a:ea typeface="Times New Roman"/>
              </a:rPr>
              <a:t>Öğrencilerin </a:t>
            </a:r>
            <a:r>
              <a:rPr lang="tr-TR" dirty="0" smtClean="0">
                <a:ea typeface="Times New Roman"/>
              </a:rPr>
              <a:t>kullanımına </a:t>
            </a:r>
            <a:r>
              <a:rPr lang="tr-TR" dirty="0">
                <a:ea typeface="Times New Roman"/>
              </a:rPr>
              <a:t>açık bir bilgisayar </a:t>
            </a:r>
            <a:r>
              <a:rPr lang="tr-TR" dirty="0" err="1" smtClean="0">
                <a:ea typeface="Times New Roman"/>
              </a:rPr>
              <a:t>laboratuarı</a:t>
            </a:r>
            <a:endParaRPr lang="tr-TR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903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0" y="137498"/>
            <a:ext cx="121920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Öğretim Üyeleri</a:t>
            </a:r>
            <a:endParaRPr lang="tr-TR" sz="3200" b="1" dirty="0">
              <a:solidFill>
                <a:schemeClr val="bg1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646584" y="1890171"/>
            <a:ext cx="57508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/>
              <a:t>Prof.Dr</a:t>
            </a:r>
            <a:r>
              <a:rPr lang="tr-TR" sz="2400" dirty="0" smtClean="0"/>
              <a:t>. Özgür Çoğulu</a:t>
            </a:r>
          </a:p>
          <a:p>
            <a:r>
              <a:rPr lang="tr-TR" sz="2400" dirty="0" err="1" smtClean="0"/>
              <a:t>Prof.Dr</a:t>
            </a:r>
            <a:r>
              <a:rPr lang="tr-TR" sz="2400" dirty="0" smtClean="0"/>
              <a:t>. Cenk Selçuki</a:t>
            </a:r>
          </a:p>
          <a:p>
            <a:r>
              <a:rPr lang="tr-TR" sz="2400" dirty="0" err="1"/>
              <a:t>Prof.Dr</a:t>
            </a:r>
            <a:r>
              <a:rPr lang="tr-TR" sz="2400" dirty="0"/>
              <a:t>. Murat Pehlivan</a:t>
            </a:r>
          </a:p>
          <a:p>
            <a:r>
              <a:rPr lang="tr-TR" sz="2400" dirty="0" err="1" smtClean="0"/>
              <a:t>Doç.Dr</a:t>
            </a:r>
            <a:r>
              <a:rPr lang="tr-TR" sz="2400" dirty="0"/>
              <a:t>. Hüseyin Taşlı</a:t>
            </a:r>
          </a:p>
          <a:p>
            <a:r>
              <a:rPr lang="tr-TR" sz="2400" dirty="0" err="1" smtClean="0"/>
              <a:t>Doç.Dr</a:t>
            </a:r>
            <a:r>
              <a:rPr lang="tr-TR" sz="2400" dirty="0"/>
              <a:t>. Buket Kosova</a:t>
            </a:r>
          </a:p>
          <a:p>
            <a:r>
              <a:rPr lang="tr-TR" sz="2400" dirty="0" err="1" smtClean="0"/>
              <a:t>Doç.Dr</a:t>
            </a:r>
            <a:r>
              <a:rPr lang="tr-TR" sz="2400" dirty="0"/>
              <a:t>. </a:t>
            </a:r>
            <a:r>
              <a:rPr lang="tr-TR" sz="2400" dirty="0" smtClean="0"/>
              <a:t>Petek Ballar </a:t>
            </a:r>
            <a:r>
              <a:rPr lang="tr-TR" sz="2400" dirty="0" err="1" smtClean="0"/>
              <a:t>Kırmızıbayrak</a:t>
            </a:r>
            <a:endParaRPr lang="tr-TR" sz="2400" dirty="0" smtClean="0"/>
          </a:p>
          <a:p>
            <a:r>
              <a:rPr lang="tr-TR" sz="2400" dirty="0" err="1" smtClean="0"/>
              <a:t>Doç.Dr</a:t>
            </a:r>
            <a:r>
              <a:rPr lang="tr-TR" sz="2400" dirty="0" smtClean="0"/>
              <a:t>. Burak </a:t>
            </a:r>
            <a:r>
              <a:rPr lang="tr-TR" sz="2400" dirty="0" err="1" smtClean="0"/>
              <a:t>Ordin</a:t>
            </a:r>
            <a:endParaRPr lang="tr-TR" sz="2400" dirty="0" smtClean="0"/>
          </a:p>
          <a:p>
            <a:r>
              <a:rPr lang="tr-TR" sz="2400" dirty="0" err="1"/>
              <a:t>Doç.Dr</a:t>
            </a:r>
            <a:r>
              <a:rPr lang="tr-TR" sz="2400" dirty="0" smtClean="0"/>
              <a:t>. Yasemin </a:t>
            </a:r>
            <a:r>
              <a:rPr lang="tr-TR" sz="2400" dirty="0" err="1" smtClean="0"/>
              <a:t>Eraç</a:t>
            </a:r>
            <a:endParaRPr lang="tr-TR" sz="2400" dirty="0" smtClean="0"/>
          </a:p>
          <a:p>
            <a:r>
              <a:rPr lang="tr-TR" sz="2400" dirty="0" smtClean="0"/>
              <a:t>Dr. </a:t>
            </a:r>
            <a:r>
              <a:rPr lang="tr-TR" sz="2400" dirty="0" err="1" smtClean="0"/>
              <a:t>Öğr</a:t>
            </a:r>
            <a:r>
              <a:rPr lang="tr-TR" sz="2400" dirty="0" smtClean="0"/>
              <a:t>. Üyesi Özgür Gümüş</a:t>
            </a:r>
          </a:p>
          <a:p>
            <a:r>
              <a:rPr lang="tr-TR" sz="2400" dirty="0" smtClean="0"/>
              <a:t>Dr. </a:t>
            </a:r>
            <a:r>
              <a:rPr lang="tr-TR" sz="2400" dirty="0" err="1" smtClean="0"/>
              <a:t>Öğr</a:t>
            </a:r>
            <a:r>
              <a:rPr lang="tr-TR" sz="2400" dirty="0" smtClean="0"/>
              <a:t>. Üyesi Burcu Kaplan Türköz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646584" y="1221288"/>
            <a:ext cx="3727752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Asli Görevli Öğretim Üyeleri</a:t>
            </a:r>
            <a:endParaRPr lang="tr-T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5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4788"/>
            <a:ext cx="12192000" cy="692494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Destekleyen Öğretim Üyeleri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289" y="1112704"/>
            <a:ext cx="7458419" cy="561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62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56899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Başvuru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2541" y="1825625"/>
            <a:ext cx="11644828" cy="435133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tr-TR" dirty="0" smtClean="0"/>
              <a:t>Tüm </a:t>
            </a:r>
            <a:r>
              <a:rPr lang="tr-TR" dirty="0"/>
              <a:t>başvuru işlemleri online olarak </a:t>
            </a:r>
            <a:r>
              <a:rPr lang="tr-TR" dirty="0" smtClean="0"/>
              <a:t>gerçekleştirilir  </a:t>
            </a:r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ALES </a:t>
            </a:r>
            <a:r>
              <a:rPr lang="tr-TR" dirty="0"/>
              <a:t>sonuçları sınav sonuçlarının açıklandığı tarihten itibaren beş yıl süreyle </a:t>
            </a:r>
            <a:r>
              <a:rPr lang="tr-TR" dirty="0" smtClean="0"/>
              <a:t>geçerli  </a:t>
            </a:r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YDS</a:t>
            </a:r>
            <a:r>
              <a:rPr lang="tr-TR" dirty="0"/>
              <a:t>, e-YDS, YÖKDİL sınav sonuçları yapıldığı tarihten itibaren beş yıl süreyle </a:t>
            </a:r>
            <a:r>
              <a:rPr lang="tr-TR" dirty="0" smtClean="0"/>
              <a:t>geçerli  </a:t>
            </a:r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Ege </a:t>
            </a:r>
            <a:r>
              <a:rPr lang="tr-TR" dirty="0"/>
              <a:t>Üniversitesi Yabancı Diller Yüksekokulu Yüksek Lisans Yabancı Dil Muafiyet Sınavı sonuçları 3 yıl süreyle </a:t>
            </a:r>
            <a:r>
              <a:rPr lang="tr-TR" dirty="0" smtClean="0"/>
              <a:t>geçerli</a:t>
            </a:r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Adaylar </a:t>
            </a:r>
            <a:r>
              <a:rPr lang="tr-TR" dirty="0"/>
              <a:t>aynı anda 1 tek disiplinli lisansüstü program, 1 çok disiplinli lisansüstü program ve bir de Tezsiz yüksek lisans programına başvuru </a:t>
            </a:r>
            <a:r>
              <a:rPr lang="tr-TR" dirty="0" smtClean="0"/>
              <a:t>yapabilir </a:t>
            </a:r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Evrak </a:t>
            </a:r>
            <a:r>
              <a:rPr lang="tr-TR" dirty="0"/>
              <a:t>teslimi ya da posta yolu ile başvuru kabul </a:t>
            </a:r>
            <a:r>
              <a:rPr lang="tr-TR" dirty="0" smtClean="0"/>
              <a:t>edilmez, Online başvuru </a:t>
            </a:r>
          </a:p>
        </p:txBody>
      </p:sp>
    </p:spTree>
    <p:extLst>
      <p:ext uri="{BB962C8B-B14F-4D97-AF65-F5344CB8AC3E}">
        <p14:creationId xmlns:p14="http://schemas.microsoft.com/office/powerpoint/2010/main" val="187323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078085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Başvuru İşleyişi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2913063"/>
            <a:ext cx="10260012" cy="129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57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034017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Başvuru Öncesi Eğitim Altyapısı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479" y="1771918"/>
            <a:ext cx="4352070" cy="447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24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66823"/>
            <a:ext cx="12192000" cy="94588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ve Mülakat tarihleri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01" y="1465243"/>
            <a:ext cx="7278694" cy="50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4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2657475"/>
            <a:ext cx="10729912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46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22754"/>
            <a:ext cx="12192000" cy="901816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Algerian" pitchFamily="82" charset="0"/>
              </a:rPr>
              <a:t>Gelecek</a:t>
            </a:r>
            <a:endParaRPr lang="tr-TR" b="1" dirty="0">
              <a:solidFill>
                <a:schemeClr val="bg1"/>
              </a:solidFill>
              <a:latin typeface="Algerian" pitchFamily="82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188644"/>
              </p:ext>
            </p:extLst>
          </p:nvPr>
        </p:nvGraphicFramePr>
        <p:xfrm>
          <a:off x="838200" y="1090670"/>
          <a:ext cx="10515600" cy="5552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4583011" y="4263526"/>
            <a:ext cx="3007609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 smtClean="0"/>
              <a:t>Biyoinformatik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24054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365126"/>
            <a:ext cx="8766505" cy="94588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tr-TR" b="1" kern="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Tarihçe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9381" y="2166447"/>
            <a:ext cx="11720945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Moleküler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biyoinformatik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computational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biology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biocomputing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İlk olarak </a:t>
            </a:r>
            <a:r>
              <a:rPr lang="tr-TR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Paulien</a:t>
            </a:r>
            <a:r>
              <a:rPr lang="tr-TR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Hogeweg</a:t>
            </a:r>
            <a:r>
              <a:rPr lang="tr-TR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tarafından 1970 yılında, canlı sistemlerin bilgisinin incelenmesi olarak kullanıldı </a:t>
            </a:r>
          </a:p>
          <a:p>
            <a:pPr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2001 yılında ise </a:t>
            </a:r>
            <a:r>
              <a:rPr lang="tr-TR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insan genom projesinin 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açıklanması ile ivme kazandı  </a:t>
            </a:r>
          </a:p>
          <a:p>
            <a:pPr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1970’lerde moleküler biyolojiden güçlükle ayrılan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biyoinformatik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1990’larda ayrı bir bilim dalı olarak kabul edildi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6505" y="0"/>
            <a:ext cx="3425495" cy="228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5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68"/>
            <a:ext cx="12158802" cy="554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7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01814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Kapsama </a:t>
            </a:r>
            <a:r>
              <a:rPr lang="tr-TR" b="1" dirty="0" smtClean="0">
                <a:solidFill>
                  <a:schemeClr val="bg1"/>
                </a:solidFill>
              </a:rPr>
              <a:t>Alanı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4132" y="2506174"/>
            <a:ext cx="4637183" cy="435133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tr-TR" dirty="0"/>
              <a:t>Tıp </a:t>
            </a:r>
            <a:r>
              <a:rPr lang="tr-TR" dirty="0" smtClean="0"/>
              <a:t>doktorları </a:t>
            </a:r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Biyologlar </a:t>
            </a:r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Bilgisayar mühendisleri </a:t>
            </a:r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Matematikçiler </a:t>
            </a:r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/>
              <a:t>Fizikçiler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İstatistikçiler</a:t>
            </a:r>
            <a:endParaRPr lang="tr-TR" dirty="0"/>
          </a:p>
        </p:txBody>
      </p:sp>
      <p:pic>
        <p:nvPicPr>
          <p:cNvPr id="3074" name="Picture 2" descr="Bioinformatics- Introduction and Applications | Bioinformatic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06" y="1817783"/>
            <a:ext cx="6335463" cy="332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597763" y="1817783"/>
            <a:ext cx="3345468" cy="46166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Disiplinler arası bir bilim </a:t>
            </a:r>
          </a:p>
        </p:txBody>
      </p:sp>
    </p:spTree>
    <p:extLst>
      <p:ext uri="{BB962C8B-B14F-4D97-AF65-F5344CB8AC3E}">
        <p14:creationId xmlns:p14="http://schemas.microsoft.com/office/powerpoint/2010/main" val="142848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99230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tr-TR" b="1" dirty="0" err="1" smtClean="0">
                <a:solidFill>
                  <a:schemeClr val="bg1"/>
                </a:solidFill>
              </a:rPr>
              <a:t>Biyoinformatiğin</a:t>
            </a:r>
            <a:r>
              <a:rPr lang="tr-TR" b="1" dirty="0" smtClean="0">
                <a:solidFill>
                  <a:schemeClr val="bg1"/>
                </a:solidFill>
              </a:rPr>
              <a:t> Çalışma Alanları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9599" y="1600201"/>
            <a:ext cx="11420819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tr-TR" dirty="0" smtClean="0"/>
              <a:t>Genler ve proteinler için dizi analizi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Gen ekspresyonu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Protein ekspresyonu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Protein </a:t>
            </a:r>
            <a:r>
              <a:rPr lang="tr-TR" dirty="0"/>
              <a:t>yapılarının tahmin </a:t>
            </a:r>
            <a:r>
              <a:rPr lang="tr-TR" dirty="0" smtClean="0"/>
              <a:t>edilmesi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Proteinlerin </a:t>
            </a:r>
            <a:r>
              <a:rPr lang="tr-TR" dirty="0"/>
              <a:t>üç boyutlu </a:t>
            </a:r>
            <a:r>
              <a:rPr lang="tr-TR" dirty="0" smtClean="0"/>
              <a:t>yapılarının, </a:t>
            </a:r>
            <a:r>
              <a:rPr lang="tr-TR" dirty="0" err="1" smtClean="0"/>
              <a:t>biyoinformatikte</a:t>
            </a:r>
            <a:r>
              <a:rPr lang="tr-TR" dirty="0" smtClean="0"/>
              <a:t> </a:t>
            </a:r>
            <a:r>
              <a:rPr lang="tr-TR" dirty="0"/>
              <a:t>kullanılan araçlar </a:t>
            </a:r>
            <a:r>
              <a:rPr lang="tr-TR" dirty="0" smtClean="0"/>
              <a:t>üzerinden modelleme çalışmaları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Karşılaştırmalı </a:t>
            </a:r>
            <a:r>
              <a:rPr lang="tr-TR" dirty="0" err="1"/>
              <a:t>genomik</a:t>
            </a:r>
            <a:r>
              <a:rPr lang="tr-TR" dirty="0"/>
              <a:t> </a:t>
            </a:r>
            <a:r>
              <a:rPr lang="tr-TR" dirty="0" smtClean="0"/>
              <a:t>araştırmalar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093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359789" y="1362890"/>
            <a:ext cx="11832211" cy="375995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tr-TR" dirty="0" smtClean="0"/>
              <a:t>Evrim araştırmaları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Bir </a:t>
            </a:r>
            <a:r>
              <a:rPr lang="tr-TR" dirty="0"/>
              <a:t>DNA dizisinde bulunan genleri ve diğer biyolojik özellikleri işaretleme </a:t>
            </a:r>
            <a:r>
              <a:rPr lang="tr-TR" dirty="0" smtClean="0"/>
              <a:t>süreci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Regülasyon Analizi</a:t>
            </a:r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Kanserde </a:t>
            </a:r>
            <a:r>
              <a:rPr lang="tr-TR" dirty="0"/>
              <a:t>mutasyon </a:t>
            </a:r>
            <a:r>
              <a:rPr lang="tr-TR" dirty="0" smtClean="0"/>
              <a:t>analizi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Biyolojik </a:t>
            </a:r>
            <a:r>
              <a:rPr lang="tr-TR" dirty="0"/>
              <a:t>sistemlerin </a:t>
            </a:r>
            <a:r>
              <a:rPr lang="tr-TR" dirty="0" smtClean="0"/>
              <a:t>modellemesi</a:t>
            </a:r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366" y="2767635"/>
            <a:ext cx="4151312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Köşeleri Yuvarlanmış Dikdörtgen Belirtme Çizgisi 1"/>
          <p:cNvSpPr/>
          <p:nvPr/>
        </p:nvSpPr>
        <p:spPr>
          <a:xfrm>
            <a:off x="1608463" y="209320"/>
            <a:ext cx="5365213" cy="3058393"/>
          </a:xfrm>
          <a:prstGeom prst="wedgeRoundRectCallout">
            <a:avLst>
              <a:gd name="adj1" fmla="val 86548"/>
              <a:gd name="adj2" fmla="val 792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Geniş veriler elde edilen ve bilgisayar ve programların devreye girdiği her alan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58246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343091"/>
            <a:ext cx="12192000" cy="1023001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Pratik Yansıması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8472" y="1825625"/>
            <a:ext cx="11777032" cy="4351338"/>
          </a:xfrm>
        </p:spPr>
        <p:txBody>
          <a:bodyPr>
            <a:normAutofit fontScale="85000" lnSpcReduction="10000"/>
          </a:bodyPr>
          <a:lstStyle/>
          <a:p>
            <a:r>
              <a:rPr lang="tr-TR" dirty="0" err="1" smtClean="0"/>
              <a:t>Makromoleküler</a:t>
            </a:r>
            <a:r>
              <a:rPr lang="tr-TR" dirty="0" smtClean="0"/>
              <a:t> </a:t>
            </a:r>
            <a:r>
              <a:rPr lang="tr-TR" dirty="0"/>
              <a:t>yapıların (</a:t>
            </a:r>
            <a:r>
              <a:rPr lang="tr-TR" dirty="0" err="1"/>
              <a:t>DNA,RNA,protein</a:t>
            </a:r>
            <a:r>
              <a:rPr lang="tr-TR" dirty="0"/>
              <a:t>) üç boyutlu dizilim araştırmaları</a:t>
            </a:r>
          </a:p>
          <a:p>
            <a:r>
              <a:rPr lang="tr-TR" dirty="0" smtClean="0"/>
              <a:t>Küçük </a:t>
            </a:r>
            <a:r>
              <a:rPr lang="tr-TR" dirty="0"/>
              <a:t>moleküllerin (potansiyel </a:t>
            </a:r>
            <a:r>
              <a:rPr lang="tr-TR" dirty="0" err="1"/>
              <a:t>terapötik</a:t>
            </a:r>
            <a:r>
              <a:rPr lang="tr-TR" dirty="0"/>
              <a:t> </a:t>
            </a:r>
            <a:r>
              <a:rPr lang="tr-TR" dirty="0" err="1"/>
              <a:t>maddeler,aktif</a:t>
            </a:r>
            <a:r>
              <a:rPr lang="tr-TR" dirty="0"/>
              <a:t> </a:t>
            </a:r>
            <a:r>
              <a:rPr lang="tr-TR" dirty="0" err="1"/>
              <a:t>peptidler,ribozimler</a:t>
            </a:r>
            <a:r>
              <a:rPr lang="tr-TR" dirty="0"/>
              <a:t> vs.) </a:t>
            </a:r>
            <a:r>
              <a:rPr lang="tr-TR" dirty="0" err="1"/>
              <a:t>ligandlarıyla</a:t>
            </a:r>
            <a:r>
              <a:rPr lang="tr-TR" dirty="0"/>
              <a:t> etkileşiminin araştırılması</a:t>
            </a:r>
          </a:p>
          <a:p>
            <a:r>
              <a:rPr lang="tr-TR" dirty="0" smtClean="0"/>
              <a:t>Heterojen </a:t>
            </a:r>
            <a:r>
              <a:rPr lang="tr-TR" dirty="0"/>
              <a:t>biyolojik </a:t>
            </a:r>
            <a:r>
              <a:rPr lang="tr-TR" dirty="0" err="1"/>
              <a:t>veritabanlarının</a:t>
            </a:r>
            <a:r>
              <a:rPr lang="tr-TR" dirty="0"/>
              <a:t> entegrasyonu</a:t>
            </a:r>
          </a:p>
          <a:p>
            <a:r>
              <a:rPr lang="tr-TR" dirty="0" smtClean="0"/>
              <a:t>Biyolojik </a:t>
            </a:r>
            <a:r>
              <a:rPr lang="tr-TR" dirty="0"/>
              <a:t>enformasyonun paylaşımının kolaylaştırılması</a:t>
            </a:r>
          </a:p>
          <a:p>
            <a:r>
              <a:rPr lang="tr-TR" dirty="0" smtClean="0"/>
              <a:t>Kimyasal </a:t>
            </a:r>
            <a:r>
              <a:rPr lang="tr-TR" dirty="0"/>
              <a:t>reaksiyonlardan hücrelerarası iletişime kadar pek çok biyolojik faaliyet sürecinin simülasyonu</a:t>
            </a:r>
          </a:p>
          <a:p>
            <a:r>
              <a:rPr lang="tr-TR" dirty="0" smtClean="0"/>
              <a:t>Büyük </a:t>
            </a:r>
            <a:r>
              <a:rPr lang="tr-TR" dirty="0"/>
              <a:t>çaplı biyolojik deneylerden (Genom projeleri gibi) çıkan sonuçların </a:t>
            </a:r>
            <a:r>
              <a:rPr lang="tr-TR" dirty="0" smtClean="0"/>
              <a:t>analizi</a:t>
            </a:r>
          </a:p>
          <a:p>
            <a:r>
              <a:rPr lang="tr-TR" dirty="0"/>
              <a:t>Herhangi bir biyolojik fonksiyonu arttıran ya da engelleyen küçük moleküllerin tasarlanması</a:t>
            </a:r>
          </a:p>
          <a:p>
            <a:r>
              <a:rPr lang="tr-TR" dirty="0"/>
              <a:t>Tıbbi ya da endüstriyel amaçlı yeni </a:t>
            </a:r>
            <a:r>
              <a:rPr lang="tr-TR" dirty="0" err="1"/>
              <a:t>makromoleküller</a:t>
            </a:r>
            <a:r>
              <a:rPr lang="tr-TR" dirty="0"/>
              <a:t> üretmek</a:t>
            </a:r>
          </a:p>
          <a:p>
            <a:r>
              <a:rPr lang="tr-TR" dirty="0"/>
              <a:t>Genetik faktörlerin hastalık yatkınlığına etkilerini ortaya </a:t>
            </a:r>
            <a:r>
              <a:rPr lang="tr-TR" dirty="0" smtClean="0"/>
              <a:t>çıkarmak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177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000967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Anabilim Dalının </a:t>
            </a:r>
            <a:r>
              <a:rPr lang="tr-TR" b="1" dirty="0" smtClean="0">
                <a:solidFill>
                  <a:schemeClr val="bg1"/>
                </a:solidFill>
              </a:rPr>
              <a:t>Temel Hedefleri 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6833" y="2255283"/>
            <a:ext cx="11707906" cy="2625189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tr-TR" dirty="0" smtClean="0"/>
              <a:t>Biyolojik </a:t>
            </a:r>
            <a:r>
              <a:rPr lang="tr-TR" dirty="0"/>
              <a:t>verilerin elde edilmesi ve uygulamada kullanılabilir hale getirilmesi, </a:t>
            </a:r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Genetik </a:t>
            </a:r>
            <a:r>
              <a:rPr lang="tr-TR" dirty="0"/>
              <a:t>bilgilerin kullanılarak yeni tedavi seçeneklerinin tanımlanması, </a:t>
            </a:r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/>
              <a:t>O</a:t>
            </a:r>
            <a:r>
              <a:rPr lang="tr-TR" dirty="0" smtClean="0"/>
              <a:t>rtaya </a:t>
            </a:r>
            <a:r>
              <a:rPr lang="tr-TR" dirty="0"/>
              <a:t>çıkan etik ve hukuksal durumların </a:t>
            </a:r>
            <a:r>
              <a:rPr lang="tr-TR" dirty="0" smtClean="0"/>
              <a:t>anlaşılması</a:t>
            </a:r>
          </a:p>
          <a:p>
            <a:pPr>
              <a:buFont typeface="Wingdings" pitchFamily="2" charset="2"/>
              <a:buChar char="ü"/>
            </a:pPr>
            <a:r>
              <a:rPr lang="tr-TR" dirty="0"/>
              <a:t>U</a:t>
            </a:r>
            <a:r>
              <a:rPr lang="tr-TR" dirty="0" smtClean="0"/>
              <a:t>ygulamada </a:t>
            </a:r>
            <a:r>
              <a:rPr lang="tr-TR" dirty="0"/>
              <a:t>yeni stratejilerin </a:t>
            </a:r>
            <a:r>
              <a:rPr lang="tr-TR" dirty="0" smtClean="0"/>
              <a:t>belirlenmesi</a:t>
            </a:r>
          </a:p>
        </p:txBody>
      </p:sp>
    </p:spTree>
    <p:extLst>
      <p:ext uri="{BB962C8B-B14F-4D97-AF65-F5344CB8AC3E}">
        <p14:creationId xmlns:p14="http://schemas.microsoft.com/office/powerpoint/2010/main" val="228876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000967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tr-TR" b="1" kern="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Misyon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0507" y="1825625"/>
            <a:ext cx="11644828" cy="43513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Bilgi işleme teknolojilerinin değerlendirilmesi ile güncel ve çağdaş bir alanda eğitim ile </a:t>
            </a:r>
            <a:r>
              <a:rPr lang="tr-TR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uygun insan gücü sağlamak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üksek teknoloji ve bilimsel buluşlarda </a:t>
            </a:r>
            <a:r>
              <a:rPr lang="tr-TR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dışarıya bağımlılıktan kurtulma 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yolunda önemli mesafe almak, </a:t>
            </a:r>
          </a:p>
          <a:p>
            <a:pPr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kademisyen özelliklerinin yanında sanayi alanlarında da çalışabilecek nitelikte </a:t>
            </a:r>
            <a:r>
              <a:rPr lang="tr-TR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bilim insanlarına yeni iş olanakları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yaratabilmek, </a:t>
            </a:r>
          </a:p>
          <a:p>
            <a:pPr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Yapılacak çalışmalar ile </a:t>
            </a:r>
            <a:r>
              <a:rPr lang="tr-TR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Üniversitemizin bilimsel yayın alanında daha üst seviyelere çıkmasına olanak 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sağlamak</a:t>
            </a:r>
            <a:endParaRPr lang="en-GB" dirty="0" smtClean="0"/>
          </a:p>
          <a:p>
            <a:pPr>
              <a:buFont typeface="Wingdings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77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1122</Words>
  <Application>Microsoft Office PowerPoint</Application>
  <PresentationFormat>Özel</PresentationFormat>
  <Paragraphs>263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30</vt:i4>
      </vt:variant>
    </vt:vector>
  </HeadingPairs>
  <TitlesOfParts>
    <vt:vector size="33" baseType="lpstr">
      <vt:lpstr>Office Teması</vt:lpstr>
      <vt:lpstr>Ofis Teması</vt:lpstr>
      <vt:lpstr>1_Office Teması</vt:lpstr>
      <vt:lpstr>Sağlık Biyoinformatiği</vt:lpstr>
      <vt:lpstr>Biyoinformatik</vt:lpstr>
      <vt:lpstr>Tarihçe</vt:lpstr>
      <vt:lpstr>Kapsama Alanı</vt:lpstr>
      <vt:lpstr>Biyoinformatiğin Çalışma Alanları</vt:lpstr>
      <vt:lpstr>PowerPoint Sunusu</vt:lpstr>
      <vt:lpstr>Pratik Yansıması</vt:lpstr>
      <vt:lpstr>Anabilim Dalının Temel Hedefleri </vt:lpstr>
      <vt:lpstr>Misyon</vt:lpstr>
      <vt:lpstr>Neden Bu Alanda Lisansüstü Eğitim Almalıyım?</vt:lpstr>
      <vt:lpstr>Üniversitemizde Sağlık Biyoinformatiği</vt:lpstr>
      <vt:lpstr>İhtiyaçlar</vt:lpstr>
      <vt:lpstr>Dezavantajları</vt:lpstr>
      <vt:lpstr>Olumlu ve Olumsuzluklar</vt:lpstr>
      <vt:lpstr>Yüksek Lisans Programı</vt:lpstr>
      <vt:lpstr>Zorunlu Dersler</vt:lpstr>
      <vt:lpstr>Seçmeli Dersler</vt:lpstr>
      <vt:lpstr>Doktora Programı</vt:lpstr>
      <vt:lpstr>Zorunlu Dersler</vt:lpstr>
      <vt:lpstr>Seçmeli Dersler</vt:lpstr>
      <vt:lpstr>Araştırma Olanakları</vt:lpstr>
      <vt:lpstr>PowerPoint Sunusu</vt:lpstr>
      <vt:lpstr>Destekleyen Öğretim Üyeleri</vt:lpstr>
      <vt:lpstr>Başvuru</vt:lpstr>
      <vt:lpstr>Başvuru İşleyişi</vt:lpstr>
      <vt:lpstr>Başvuru Öncesi Eğitim Altyapısı</vt:lpstr>
      <vt:lpstr>Sınav ve Mülakat tarihleri</vt:lpstr>
      <vt:lpstr>PowerPoint Sunusu</vt:lpstr>
      <vt:lpstr>Gelecek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Sağlık Biyoinformatiği</dc:title>
  <dc:creator>DELL</dc:creator>
  <cp:lastModifiedBy>DELL</cp:lastModifiedBy>
  <cp:revision>91</cp:revision>
  <dcterms:created xsi:type="dcterms:W3CDTF">2020-08-04T07:49:36Z</dcterms:created>
  <dcterms:modified xsi:type="dcterms:W3CDTF">2020-09-08T11:29:55Z</dcterms:modified>
</cp:coreProperties>
</file>